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4.xml" ContentType="application/vnd.openxmlformats-officedocument.presentationml.tags+xml"/>
  <Override PartName="/ppt/notesSlides/notesSlide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2.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4.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5.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6.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7.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8.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9.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10.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11.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12.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37"/>
  </p:notesMasterIdLst>
  <p:handoutMasterIdLst>
    <p:handoutMasterId r:id="rId38"/>
  </p:handoutMasterIdLst>
  <p:sldIdLst>
    <p:sldId id="257" r:id="rId2"/>
    <p:sldId id="338" r:id="rId3"/>
    <p:sldId id="291" r:id="rId4"/>
    <p:sldId id="374" r:id="rId5"/>
    <p:sldId id="369" r:id="rId6"/>
    <p:sldId id="384" r:id="rId7"/>
    <p:sldId id="370" r:id="rId8"/>
    <p:sldId id="390" r:id="rId9"/>
    <p:sldId id="460" r:id="rId10"/>
    <p:sldId id="371" r:id="rId11"/>
    <p:sldId id="391" r:id="rId12"/>
    <p:sldId id="437" r:id="rId13"/>
    <p:sldId id="438" r:id="rId14"/>
    <p:sldId id="398" r:id="rId15"/>
    <p:sldId id="461" r:id="rId16"/>
    <p:sldId id="400" r:id="rId17"/>
    <p:sldId id="404" r:id="rId18"/>
    <p:sldId id="430" r:id="rId19"/>
    <p:sldId id="431" r:id="rId20"/>
    <p:sldId id="432" r:id="rId21"/>
    <p:sldId id="462" r:id="rId22"/>
    <p:sldId id="463" r:id="rId23"/>
    <p:sldId id="436" r:id="rId24"/>
    <p:sldId id="464" r:id="rId25"/>
    <p:sldId id="465" r:id="rId26"/>
    <p:sldId id="403" r:id="rId27"/>
    <p:sldId id="439" r:id="rId28"/>
    <p:sldId id="440" r:id="rId29"/>
    <p:sldId id="441" r:id="rId30"/>
    <p:sldId id="442" r:id="rId31"/>
    <p:sldId id="443" r:id="rId32"/>
    <p:sldId id="444" r:id="rId33"/>
    <p:sldId id="435" r:id="rId34"/>
    <p:sldId id="445" r:id="rId35"/>
    <p:sldId id="372" r:id="rId36"/>
  </p:sldIdLst>
  <p:sldSz cx="12192000" cy="6858000"/>
  <p:notesSz cx="6858000" cy="9144000"/>
  <p:embeddedFontLst>
    <p:embeddedFont>
      <p:font typeface="zihun59hao-chuangcuhei" panose="02010600030101010101" charset="-122"/>
      <p:regular r:id="rId39"/>
    </p:embeddedFont>
    <p:embeddedFont>
      <p:font typeface="Calibri" panose="020F0502020204030204" pitchFamily="34" charset="0"/>
      <p:regular r:id="rId40"/>
      <p:bold r:id="rId41"/>
      <p:italic r:id="rId42"/>
      <p:boldItalic r:id="rId43"/>
    </p:embeddedFont>
    <p:embeddedFont>
      <p:font typeface="等线" panose="02010600030101010101" pitchFamily="2" charset="-122"/>
      <p:regular r:id="rId44"/>
      <p:bold r:id="rId45"/>
    </p:embeddedFont>
  </p:embeddedFontLst>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4" userDrawn="1">
          <p15:clr>
            <a:srgbClr val="A4A3A4"/>
          </p15:clr>
        </p15:guide>
        <p15:guide id="2" pos="384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D3D54"/>
    <a:srgbClr val="8A584D"/>
    <a:srgbClr val="E2C4AC"/>
    <a:srgbClr val="DCC7A3"/>
    <a:srgbClr val="FFF89D"/>
    <a:srgbClr val="D0E6E0"/>
    <a:srgbClr val="55797A"/>
    <a:srgbClr val="D3806E"/>
    <a:srgbClr val="EADB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78" autoAdjust="0"/>
    <p:restoredTop sz="86870" autoAdjust="0"/>
  </p:normalViewPr>
  <p:slideViewPr>
    <p:cSldViewPr snapToGrid="0">
      <p:cViewPr varScale="1">
        <p:scale>
          <a:sx n="83" d="100"/>
          <a:sy n="83" d="100"/>
        </p:scale>
        <p:origin x="72" y="216"/>
      </p:cViewPr>
      <p:guideLst>
        <p:guide orient="horz" pos="2274"/>
        <p:guide pos="3847"/>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2023/6/11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2023/6/11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24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25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7CBE41-6C63-4A16-873F-5A51AEDA08C3}" type="slidenum">
              <a:rPr lang="zh-CN" altLang="en-US" smtClean="0"/>
              <a:t>16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18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19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20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21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22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23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2023/6/11</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2023/6/11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2023/6/11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标题和内容">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标题和内容">
    <p:bg>
      <p:bgPr>
        <a:solidFill>
          <a:schemeClr val="bg1"/>
        </a:solidFill>
        <a:effectLst/>
      </p:bgPr>
    </p:bg>
    <p:spTree>
      <p:nvGrpSpPr>
        <p:cNvPr id="1" name=""/>
        <p:cNvGrpSpPr/>
        <p:nvPr/>
      </p:nvGrpSpPr>
      <p:grpSpPr>
        <a:xfrm>
          <a:off x="0" y="0"/>
          <a:ext cx="0" cy="0"/>
          <a:chOff x="0" y="0"/>
          <a:chExt cx="0" cy="0"/>
        </a:xfrm>
      </p:grpSpPr>
      <p:sp>
        <p:nvSpPr>
          <p:cNvPr id="11" name="任意形状 10"/>
          <p:cNvSpPr>
            <a:spLocks noGrp="1"/>
          </p:cNvSpPr>
          <p:nvPr>
            <p:ph type="pic" sz="quarter" idx="10"/>
          </p:nvPr>
        </p:nvSpPr>
        <p:spPr>
          <a:xfrm>
            <a:off x="1" y="1771650"/>
            <a:ext cx="3894455" cy="3059430"/>
          </a:xfrm>
          <a:custGeom>
            <a:avLst/>
            <a:gdLst>
              <a:gd name="connsiteX0" fmla="*/ 0 w 3894455"/>
              <a:gd name="connsiteY0" fmla="*/ 0 h 3059430"/>
              <a:gd name="connsiteX1" fmla="*/ 3894455 w 3894455"/>
              <a:gd name="connsiteY1" fmla="*/ 0 h 3059430"/>
              <a:gd name="connsiteX2" fmla="*/ 3894455 w 3894455"/>
              <a:gd name="connsiteY2" fmla="*/ 3059430 h 3059430"/>
              <a:gd name="connsiteX3" fmla="*/ 0 w 3894455"/>
              <a:gd name="connsiteY3" fmla="*/ 3059430 h 3059430"/>
            </a:gdLst>
            <a:ahLst/>
            <a:cxnLst>
              <a:cxn ang="0">
                <a:pos x="connsiteX0" y="connsiteY0"/>
              </a:cxn>
              <a:cxn ang="0">
                <a:pos x="connsiteX1" y="connsiteY1"/>
              </a:cxn>
              <a:cxn ang="0">
                <a:pos x="connsiteX2" y="connsiteY2"/>
              </a:cxn>
              <a:cxn ang="0">
                <a:pos x="connsiteX3" y="connsiteY3"/>
              </a:cxn>
            </a:cxnLst>
            <a:rect l="l" t="t" r="r" b="b"/>
            <a:pathLst>
              <a:path w="3894455" h="3059430">
                <a:moveTo>
                  <a:pt x="0" y="0"/>
                </a:moveTo>
                <a:lnTo>
                  <a:pt x="3894455" y="0"/>
                </a:lnTo>
                <a:lnTo>
                  <a:pt x="3894455" y="3059430"/>
                </a:lnTo>
                <a:lnTo>
                  <a:pt x="0" y="3059430"/>
                </a:lnTo>
                <a:close/>
              </a:path>
            </a:pathLst>
          </a:custGeom>
        </p:spPr>
        <p:txBody>
          <a:bodyPr wrap="square">
            <a:noAutofit/>
          </a:bodyPr>
          <a:lstStyle/>
          <a:p>
            <a:endParaRPr kumimoji="1" lang="zh-CN" altLang="en-US"/>
          </a:p>
        </p:txBody>
      </p:sp>
      <p:sp>
        <p:nvSpPr>
          <p:cNvPr id="14" name="任意形状 13"/>
          <p:cNvSpPr>
            <a:spLocks noGrp="1"/>
          </p:cNvSpPr>
          <p:nvPr>
            <p:ph type="pic" sz="quarter" idx="11"/>
          </p:nvPr>
        </p:nvSpPr>
        <p:spPr>
          <a:xfrm>
            <a:off x="8317865" y="1771651"/>
            <a:ext cx="3894455" cy="3060065"/>
          </a:xfrm>
          <a:custGeom>
            <a:avLst/>
            <a:gdLst>
              <a:gd name="connsiteX0" fmla="*/ 0 w 3894455"/>
              <a:gd name="connsiteY0" fmla="*/ 0 h 3060065"/>
              <a:gd name="connsiteX1" fmla="*/ 3894455 w 3894455"/>
              <a:gd name="connsiteY1" fmla="*/ 0 h 3060065"/>
              <a:gd name="connsiteX2" fmla="*/ 3894455 w 3894455"/>
              <a:gd name="connsiteY2" fmla="*/ 3060065 h 3060065"/>
              <a:gd name="connsiteX3" fmla="*/ 0 w 3894455"/>
              <a:gd name="connsiteY3" fmla="*/ 3060065 h 3060065"/>
            </a:gdLst>
            <a:ahLst/>
            <a:cxnLst>
              <a:cxn ang="0">
                <a:pos x="connsiteX0" y="connsiteY0"/>
              </a:cxn>
              <a:cxn ang="0">
                <a:pos x="connsiteX1" y="connsiteY1"/>
              </a:cxn>
              <a:cxn ang="0">
                <a:pos x="connsiteX2" y="connsiteY2"/>
              </a:cxn>
              <a:cxn ang="0">
                <a:pos x="connsiteX3" y="connsiteY3"/>
              </a:cxn>
            </a:cxnLst>
            <a:rect l="l" t="t" r="r" b="b"/>
            <a:pathLst>
              <a:path w="3894455" h="3060065">
                <a:moveTo>
                  <a:pt x="0" y="0"/>
                </a:moveTo>
                <a:lnTo>
                  <a:pt x="3894455" y="0"/>
                </a:lnTo>
                <a:lnTo>
                  <a:pt x="3894455" y="3060065"/>
                </a:lnTo>
                <a:lnTo>
                  <a:pt x="0" y="3060065"/>
                </a:lnTo>
                <a:close/>
              </a:path>
            </a:pathLst>
          </a:custGeom>
        </p:spPr>
        <p:txBody>
          <a:bodyPr wrap="square">
            <a:noAutofit/>
          </a:bodyPr>
          <a:lstStyle/>
          <a:p>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2023/6/11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2023/6/11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2023/6/11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2023/6/11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2023/6/11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2023/6/11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2023/6/11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2023/6/11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2023/6/11</a:t>
            </a:fld>
            <a:endParaRPr lang="zh-CN" altLang="en-US"/>
          </a:p>
        </p:txBody>
      </p:sp>
      <p:sp>
        <p:nvSpPr>
          <p:cNvPr id="5" name="页脚占位符 4"/>
          <p:cNvSpPr>
            <a:spLocks noGrp="1"/>
          </p:cNvSpPr>
          <p:nvPr>
            <p:ph type="ftr" sz="quarter" idx="3"/>
            <p:custDataLst>
              <p:tags r:id="rId23"/>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9"/>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1.xml"/><Relationship Id="rId1" Type="http://schemas.openxmlformats.org/officeDocument/2006/relationships/tags" Target="../tags/tag80.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tags" Target="../tags/tag8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83.xml"/><Relationship Id="rId5" Type="http://schemas.openxmlformats.org/officeDocument/2006/relationships/image" Target="../media/image11.png"/><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xml"/><Relationship Id="rId1" Type="http://schemas.openxmlformats.org/officeDocument/2006/relationships/tags" Target="../tags/tag84.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image" Target="../media/image14.png"/><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8.xml"/><Relationship Id="rId1" Type="http://schemas.openxmlformats.org/officeDocument/2006/relationships/tags" Target="../tags/tag87.xml"/><Relationship Id="rId5" Type="http://schemas.openxmlformats.org/officeDocument/2006/relationships/image" Target="../media/image15.png"/><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91.xml"/><Relationship Id="rId7" Type="http://schemas.openxmlformats.org/officeDocument/2006/relationships/image" Target="../media/image4.jpe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notesSlide" Target="../notesSlides/notesSlide3.xml"/><Relationship Id="rId5" Type="http://schemas.openxmlformats.org/officeDocument/2006/relationships/slideLayout" Target="../slideLayouts/slideLayout6.xml"/><Relationship Id="rId4" Type="http://schemas.openxmlformats.org/officeDocument/2006/relationships/tags" Target="../tags/tag9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tags" Target="../tags/tag93.xml"/></Relationships>
</file>

<file path=ppt/slides/_rels/slide18.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image" Target="../media/image4.jpeg"/><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notesSlide" Target="../notesSlides/notesSlide4.xml"/><Relationship Id="rId17" Type="http://schemas.openxmlformats.org/officeDocument/2006/relationships/image" Target="../media/image20.png"/><Relationship Id="rId2" Type="http://schemas.openxmlformats.org/officeDocument/2006/relationships/tags" Target="../tags/tag95.xml"/><Relationship Id="rId16" Type="http://schemas.openxmlformats.org/officeDocument/2006/relationships/image" Target="../media/image19.png"/><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slideLayout" Target="../slideLayouts/slideLayout7.xml"/><Relationship Id="rId5" Type="http://schemas.openxmlformats.org/officeDocument/2006/relationships/tags" Target="../tags/tag98.xml"/><Relationship Id="rId15" Type="http://schemas.openxmlformats.org/officeDocument/2006/relationships/image" Target="../media/image18.png"/><Relationship Id="rId10" Type="http://schemas.openxmlformats.org/officeDocument/2006/relationships/tags" Target="../tags/tag103.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image" Target="../media/image22.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image" Target="../media/image21.png"/><Relationship Id="rId5" Type="http://schemas.openxmlformats.org/officeDocument/2006/relationships/tags" Target="../tags/tag108.xml"/><Relationship Id="rId10" Type="http://schemas.openxmlformats.org/officeDocument/2006/relationships/image" Target="../media/image4.jpeg"/><Relationship Id="rId4" Type="http://schemas.openxmlformats.org/officeDocument/2006/relationships/tags" Target="../tags/tag107.xml"/><Relationship Id="rId9"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4.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13.xml"/><Relationship Id="rId7" Type="http://schemas.openxmlformats.org/officeDocument/2006/relationships/image" Target="../media/image4.jpe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tags" Target="../tags/tag114.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17.xml"/><Relationship Id="rId7" Type="http://schemas.openxmlformats.org/officeDocument/2006/relationships/image" Target="../media/image4.jpe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tags" Target="../tags/tag118.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21.xml"/><Relationship Id="rId7" Type="http://schemas.openxmlformats.org/officeDocument/2006/relationships/image" Target="../media/image4.jpe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tags" Target="../tags/tag122.xml"/></Relationships>
</file>

<file path=ppt/slides/_rels/slide2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125.xml"/><Relationship Id="rId7" Type="http://schemas.openxmlformats.org/officeDocument/2006/relationships/notesSlide" Target="../notesSlides/notesSlide9.xml"/><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slideLayout" Target="../slideLayouts/slideLayout7.xml"/><Relationship Id="rId5" Type="http://schemas.openxmlformats.org/officeDocument/2006/relationships/tags" Target="../tags/tag127.xml"/><Relationship Id="rId4" Type="http://schemas.openxmlformats.org/officeDocument/2006/relationships/tags" Target="../tags/tag126.xml"/><Relationship Id="rId9"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130.xml"/><Relationship Id="rId7" Type="http://schemas.openxmlformats.org/officeDocument/2006/relationships/slideLayout" Target="../slideLayouts/slideLayout7.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image" Target="../media/image28.png"/><Relationship Id="rId5" Type="http://schemas.openxmlformats.org/officeDocument/2006/relationships/tags" Target="../tags/tag132.xml"/><Relationship Id="rId10" Type="http://schemas.openxmlformats.org/officeDocument/2006/relationships/image" Target="../media/image27.png"/><Relationship Id="rId4" Type="http://schemas.openxmlformats.org/officeDocument/2006/relationships/tags" Target="../tags/tag131.xml"/><Relationship Id="rId9" Type="http://schemas.openxmlformats.org/officeDocument/2006/relationships/image" Target="../media/image4.jpe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openxmlformats.org/officeDocument/2006/relationships/tags" Target="../tags/tag136.xml"/><Relationship Id="rId7" Type="http://schemas.openxmlformats.org/officeDocument/2006/relationships/slideLayout" Target="../slideLayouts/slideLayout7.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image" Target="../media/image30.png"/><Relationship Id="rId5" Type="http://schemas.openxmlformats.org/officeDocument/2006/relationships/tags" Target="../tags/tag138.xml"/><Relationship Id="rId10" Type="http://schemas.openxmlformats.org/officeDocument/2006/relationships/image" Target="../media/image29.png"/><Relationship Id="rId4" Type="http://schemas.openxmlformats.org/officeDocument/2006/relationships/tags" Target="../tags/tag137.xml"/><Relationship Id="rId9" Type="http://schemas.openxmlformats.org/officeDocument/2006/relationships/image" Target="../media/image4.jpeg"/></Relationships>
</file>

<file path=ppt/slides/_rels/slide26.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image" Target="../media/image3.jpeg"/><Relationship Id="rId5" Type="http://schemas.openxmlformats.org/officeDocument/2006/relationships/notesSlide" Target="../notesSlides/notesSlide12.xml"/><Relationship Id="rId4"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4.jpeg"/></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8.xml"/><Relationship Id="rId1" Type="http://schemas.openxmlformats.org/officeDocument/2006/relationships/tags" Target="../tags/tag145.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8.xml"/><Relationship Id="rId1" Type="http://schemas.openxmlformats.org/officeDocument/2006/relationships/tags" Target="../tags/tag146.xml"/><Relationship Id="rId5" Type="http://schemas.openxmlformats.org/officeDocument/2006/relationships/image" Target="../media/image31.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image" Target="../media/image3.jpeg"/><Relationship Id="rId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8.xml"/><Relationship Id="rId1" Type="http://schemas.openxmlformats.org/officeDocument/2006/relationships/tags" Target="../tags/tag147.xml"/><Relationship Id="rId5" Type="http://schemas.openxmlformats.org/officeDocument/2006/relationships/image" Target="../media/image31.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8.xml"/><Relationship Id="rId1" Type="http://schemas.openxmlformats.org/officeDocument/2006/relationships/tags" Target="../tags/tag148.xml"/><Relationship Id="rId5" Type="http://schemas.openxmlformats.org/officeDocument/2006/relationships/image" Target="../media/image31.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8.xml"/><Relationship Id="rId1" Type="http://schemas.openxmlformats.org/officeDocument/2006/relationships/tags" Target="../tags/tag149.xml"/><Relationship Id="rId5" Type="http://schemas.openxmlformats.org/officeDocument/2006/relationships/image" Target="../media/image31.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8.xml"/><Relationship Id="rId1" Type="http://schemas.openxmlformats.org/officeDocument/2006/relationships/tags" Target="../tags/tag150.xml"/><Relationship Id="rId5" Type="http://schemas.openxmlformats.org/officeDocument/2006/relationships/image" Target="../media/image31.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tags" Target="../tags/tag153.xml"/><Relationship Id="rId7" Type="http://schemas.openxmlformats.org/officeDocument/2006/relationships/image" Target="../media/image9.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8.jpeg"/><Relationship Id="rId5" Type="http://schemas.openxmlformats.org/officeDocument/2006/relationships/image" Target="../media/image4.jpeg"/><Relationship Id="rId4"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9.xml"/><Relationship Id="rId1" Type="http://schemas.openxmlformats.org/officeDocument/2006/relationships/tags" Target="../tags/tag68.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5" Type="http://schemas.openxmlformats.org/officeDocument/2006/relationships/image" Target="../media/image3.jpeg"/><Relationship Id="rId4"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74.xml"/><Relationship Id="rId1" Type="http://schemas.openxmlformats.org/officeDocument/2006/relationships/tags" Target="../tags/tag73.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image" Target="../media/image3.jpeg"/><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tags" Target="../tags/tag78.xml"/><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tags" Target="../tags/tag79.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高端商务莫兰迪配色婚礼邀请函背景海报"/>
          <p:cNvPicPr>
            <a:picLocks noChangeAspect="1"/>
          </p:cNvPicPr>
          <p:nvPr/>
        </p:nvPicPr>
        <p:blipFill>
          <a:blip r:embed="rId2"/>
          <a:stretch>
            <a:fillRect/>
          </a:stretch>
        </p:blipFill>
        <p:spPr>
          <a:xfrm rot="16200000">
            <a:off x="2668112" y="-2666842"/>
            <a:ext cx="6857047" cy="12192635"/>
          </a:xfrm>
          <a:prstGeom prst="rect">
            <a:avLst/>
          </a:prstGeom>
        </p:spPr>
      </p:pic>
      <p:sp>
        <p:nvSpPr>
          <p:cNvPr id="25" name="文本框 24"/>
          <p:cNvSpPr txBox="1"/>
          <p:nvPr/>
        </p:nvSpPr>
        <p:spPr>
          <a:xfrm>
            <a:off x="1379887" y="2413832"/>
            <a:ext cx="9340215" cy="1175706"/>
          </a:xfrm>
          <a:prstGeom prst="rect">
            <a:avLst/>
          </a:prstGeom>
          <a:noFill/>
          <a:effectLst/>
        </p:spPr>
        <p:txBody>
          <a:bodyPr wrap="square" rtlCol="0">
            <a:spAutoFit/>
          </a:bodyPr>
          <a:lstStyle/>
          <a:p>
            <a:pPr algn="ctr">
              <a:lnSpc>
                <a:spcPct val="120000"/>
              </a:lnSpc>
            </a:pPr>
            <a:r>
              <a:rPr lang="en-US" altLang="zh-CN" sz="6600" b="1" dirty="0">
                <a:solidFill>
                  <a:schemeClr val="accent5">
                    <a:lumMod val="60000"/>
                    <a:lumOff val="40000"/>
                  </a:schemeClr>
                </a:solidFill>
                <a:effectLst/>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Enterprise</a:t>
            </a:r>
            <a:r>
              <a:rPr lang="en-US" altLang="zh-CN" sz="6600" b="1" dirty="0">
                <a:solidFill>
                  <a:srgbClr val="8A584D"/>
                </a:solidFill>
                <a:effectLst/>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 Credit </a:t>
            </a:r>
            <a:r>
              <a:rPr lang="en-US" altLang="zh-CN" sz="6600" b="1" dirty="0">
                <a:solidFill>
                  <a:srgbClr val="2D3D54"/>
                </a:solidFill>
                <a:effectLst/>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Rating</a:t>
            </a:r>
            <a:endParaRPr lang="zh-CN" altLang="en-US" sz="6600" b="1" dirty="0">
              <a:solidFill>
                <a:srgbClr val="2A2B2F"/>
              </a:solidFill>
              <a:effectLst/>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27" name="文本框 26"/>
          <p:cNvSpPr txBox="1"/>
          <p:nvPr/>
        </p:nvSpPr>
        <p:spPr>
          <a:xfrm>
            <a:off x="3341298" y="4746221"/>
            <a:ext cx="5814204" cy="514482"/>
          </a:xfrm>
          <a:prstGeom prst="roundRect">
            <a:avLst>
              <a:gd name="adj" fmla="val 50000"/>
            </a:avLst>
          </a:prstGeom>
          <a:noFill/>
          <a:ln w="19050">
            <a:solidFill>
              <a:srgbClr val="8A584D"/>
            </a:solidFill>
          </a:ln>
          <a:effectLst/>
        </p:spPr>
        <p:txBody>
          <a:bodyPr wrap="square" rtlCol="0">
            <a:spAutoFit/>
          </a:bodyPr>
          <a:lstStyle/>
          <a:p>
            <a:pPr algn="ctr">
              <a:lnSpc>
                <a:spcPct val="120000"/>
              </a:lnSpc>
            </a:pPr>
            <a:r>
              <a:rPr lang="en-US" altLang="zh-CN" sz="1600" dirty="0">
                <a:ln>
                  <a:noFill/>
                </a:ln>
                <a:solidFill>
                  <a:srgbClr val="2A2B2F"/>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Group member</a:t>
            </a:r>
            <a:r>
              <a:rPr lang="zh-CN" altLang="en-US" sz="1600" dirty="0">
                <a:ln>
                  <a:noFill/>
                </a:ln>
                <a:solidFill>
                  <a:srgbClr val="2A2B2F"/>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a:t>
            </a:r>
            <a:r>
              <a:rPr lang="zh-CN" altLang="en-US" sz="1600" b="1" dirty="0">
                <a:ln>
                  <a:noFill/>
                </a:ln>
                <a:solidFill>
                  <a:srgbClr val="2A2B2F"/>
                </a:solidFill>
                <a:latin typeface="等线" panose="02010600030101010101" pitchFamily="2" charset="-122"/>
                <a:ea typeface="等线" panose="02010600030101010101" pitchFamily="2" charset="-122"/>
                <a:cs typeface="+mn-ea"/>
                <a:sym typeface="zihun59hao-chuangcuhei" panose="00000500000000000000" pitchFamily="2" charset="-122"/>
              </a:rPr>
              <a:t>陈云轩、王俊蘅、仇实、陈以庭、陈琪颖</a:t>
            </a:r>
          </a:p>
        </p:txBody>
      </p:sp>
      <p:sp>
        <p:nvSpPr>
          <p:cNvPr id="28" name="文本框 27"/>
          <p:cNvSpPr txBox="1"/>
          <p:nvPr userDrawn="1"/>
        </p:nvSpPr>
        <p:spPr>
          <a:xfrm>
            <a:off x="1997710" y="3800475"/>
            <a:ext cx="8199755" cy="289310"/>
          </a:xfrm>
          <a:prstGeom prst="rect">
            <a:avLst/>
          </a:prstGeom>
          <a:noFill/>
        </p:spPr>
        <p:txBody>
          <a:bodyPr wrap="square" rtlCol="0">
            <a:spAutoFit/>
          </a:bodyPr>
          <a:lstStyle/>
          <a:p>
            <a:pPr algn="ctr" defTabSz="914400">
              <a:lnSpc>
                <a:spcPct val="120000"/>
              </a:lnSpc>
              <a:defRPr/>
            </a:pPr>
            <a:r>
              <a:rPr lang="en-US" altLang="zh-CN" sz="1200" kern="0" dirty="0">
                <a:solidFill>
                  <a:prstClr val="white">
                    <a:lumMod val="50000"/>
                  </a:prstClr>
                </a:solidFill>
                <a:latin typeface="zihun59hao-chuangcuhei" panose="00000500000000000000" pitchFamily="2" charset="-122"/>
                <a:ea typeface="zihun59hao-chuangcuhei" panose="00000500000000000000" pitchFamily="2" charset="-122"/>
                <a:cs typeface="Arial" panose="020B0604020202020204" pitchFamily="34" charset="0"/>
                <a:sym typeface="zihun59hao-chuangcuhei" panose="00000500000000000000" pitchFamily="2" charset="-122"/>
              </a:rPr>
              <a:t>Using machine learning method, multiple algorithm and financial knowledge</a:t>
            </a:r>
            <a:endParaRPr lang="en-US" altLang="zh-CN" sz="1200" dirty="0">
              <a:solidFill>
                <a:schemeClr val="tx1">
                  <a:lumMod val="65000"/>
                  <a:lumOff val="3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14" name="文本框 13"/>
          <p:cNvSpPr txBox="1"/>
          <p:nvPr/>
        </p:nvSpPr>
        <p:spPr>
          <a:xfrm>
            <a:off x="3886920" y="1664909"/>
            <a:ext cx="4414983" cy="748923"/>
          </a:xfrm>
          <a:prstGeom prst="rect">
            <a:avLst/>
          </a:prstGeom>
          <a:noFill/>
        </p:spPr>
        <p:txBody>
          <a:bodyPr wrap="square" rtlCol="0">
            <a:spAutoFit/>
          </a:bodyPr>
          <a:lstStyle/>
          <a:p>
            <a:pPr algn="dist">
              <a:lnSpc>
                <a:spcPct val="120000"/>
              </a:lnSpc>
            </a:pPr>
            <a:r>
              <a:rPr lang="en-US" altLang="zh-CN" sz="4000" b="1" dirty="0">
                <a:solidFill>
                  <a:srgbClr val="E2C4AC">
                    <a:alpha val="60000"/>
                  </a:srgb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Final Report</a:t>
            </a: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海报"/>
          <p:cNvPicPr>
            <a:picLocks noChangeAspect="1"/>
          </p:cNvPicPr>
          <p:nvPr/>
        </p:nvPicPr>
        <p:blipFill>
          <a:blip r:embed="rId4"/>
          <a:stretch>
            <a:fillRect/>
          </a:stretch>
        </p:blipFill>
        <p:spPr>
          <a:xfrm rot="5400000" flipH="1">
            <a:off x="2667000" y="-2667000"/>
            <a:ext cx="6858000" cy="12192000"/>
          </a:xfrm>
          <a:prstGeom prst="rect">
            <a:avLst/>
          </a:prstGeom>
        </p:spPr>
      </p:pic>
      <p:sp>
        <p:nvSpPr>
          <p:cNvPr id="31" name="PA_矩形 7"/>
          <p:cNvSpPr/>
          <p:nvPr>
            <p:custDataLst>
              <p:tags r:id="rId1"/>
            </p:custDataLst>
          </p:nvPr>
        </p:nvSpPr>
        <p:spPr>
          <a:xfrm>
            <a:off x="3572867" y="2663190"/>
            <a:ext cx="5404353" cy="880241"/>
          </a:xfrm>
          <a:prstGeom prst="rect">
            <a:avLst/>
          </a:prstGeom>
        </p:spPr>
        <p:txBody>
          <a:bodyPr wrap="square">
            <a:spAutoFit/>
          </a:bodyPr>
          <a:lstStyle/>
          <a:p>
            <a:pPr lvl="0" algn="dist" defTabSz="685800">
              <a:lnSpc>
                <a:spcPct val="120000"/>
              </a:lnSpc>
              <a:defRPr/>
            </a:pPr>
            <a:r>
              <a:rPr lang="en-US" altLang="zh-CN" sz="4800" b="1" kern="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Model Formulation</a:t>
            </a:r>
            <a:endParaRPr lang="zh-CN" altLang="en-US" sz="4800" b="1" kern="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nvGrpSpPr>
          <p:cNvPr id="12" name="组合 11"/>
          <p:cNvGrpSpPr/>
          <p:nvPr/>
        </p:nvGrpSpPr>
        <p:grpSpPr>
          <a:xfrm>
            <a:off x="5521960" y="1316990"/>
            <a:ext cx="1191260" cy="1274445"/>
            <a:chOff x="6011" y="2728"/>
            <a:chExt cx="1876" cy="2007"/>
          </a:xfrm>
        </p:grpSpPr>
        <p:sp>
          <p:nvSpPr>
            <p:cNvPr id="5" name="椭圆 4"/>
            <p:cNvSpPr/>
            <p:nvPr/>
          </p:nvSpPr>
          <p:spPr>
            <a:xfrm>
              <a:off x="7010" y="3034"/>
              <a:ext cx="877" cy="877"/>
            </a:xfrm>
            <a:prstGeom prst="ellipse">
              <a:avLst/>
            </a:prstGeom>
            <a:solidFill>
              <a:srgbClr val="E2C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47" name="PA_矩形 7"/>
            <p:cNvSpPr/>
            <p:nvPr>
              <p:custDataLst>
                <p:tags r:id="rId2"/>
              </p:custDataLst>
            </p:nvPr>
          </p:nvSpPr>
          <p:spPr>
            <a:xfrm>
              <a:off x="6011" y="2728"/>
              <a:ext cx="1846" cy="2007"/>
            </a:xfrm>
            <a:prstGeom prst="rect">
              <a:avLst/>
            </a:prstGeom>
          </p:spPr>
          <p:txBody>
            <a:bodyPr wrap="none">
              <a:spAutoFit/>
            </a:bodyPr>
            <a:lstStyle/>
            <a:p>
              <a:pPr algn="ctr" defTabSz="685800">
                <a:lnSpc>
                  <a:spcPct val="120000"/>
                </a:lnSpc>
              </a:pPr>
              <a:r>
                <a:rPr lang="en-US" altLang="zh-CN" sz="7200" b="1" kern="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04</a:t>
              </a:r>
              <a:endParaRPr lang="zh-CN" altLang="en-US" sz="7200" b="1" kern="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cxnSp>
        <p:nvCxnSpPr>
          <p:cNvPr id="11" name="直接连接符 10"/>
          <p:cNvCxnSpPr/>
          <p:nvPr/>
        </p:nvCxnSpPr>
        <p:spPr>
          <a:xfrm>
            <a:off x="5910898" y="3885423"/>
            <a:ext cx="393896" cy="0"/>
          </a:xfrm>
          <a:prstGeom prst="line">
            <a:avLst/>
          </a:prstGeom>
          <a:ln w="28575">
            <a:solidFill>
              <a:srgbClr val="2D3D54"/>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685157" y="4033517"/>
            <a:ext cx="7931085" cy="387798"/>
          </a:xfrm>
          <a:prstGeom prst="rect">
            <a:avLst/>
          </a:prstGeom>
          <a:noFill/>
        </p:spPr>
        <p:txBody>
          <a:bodyPr wrap="square">
            <a:spAutoFit/>
          </a:bodyPr>
          <a:lstStyle/>
          <a:p>
            <a:pPr defTabSz="685800">
              <a:lnSpc>
                <a:spcPct val="120000"/>
              </a:lnSpc>
            </a:pPr>
            <a:r>
              <a:rPr lang="en-US" altLang="zh-CN" sz="1800" dirty="0">
                <a:solidFill>
                  <a:schemeClr val="tx1">
                    <a:lumMod val="75000"/>
                    <a:lumOff val="2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From Logit model, neural network, decision tree to ensemble learning </a:t>
            </a:r>
            <a:endParaRPr lang="id-ID" altLang="zh-CN" sz="1800" dirty="0">
              <a:solidFill>
                <a:schemeClr val="tx1">
                  <a:lumMod val="75000"/>
                  <a:lumOff val="2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0" y="-1905"/>
            <a:ext cx="12202160" cy="6859905"/>
            <a:chOff x="-16" y="-3"/>
            <a:chExt cx="19216" cy="10803"/>
          </a:xfrm>
        </p:grpSpPr>
        <p:pic>
          <p:nvPicPr>
            <p:cNvPr id="54" name="图片 53" descr="海报"/>
            <p:cNvPicPr>
              <a:picLocks noChangeAspect="1"/>
            </p:cNvPicPr>
            <p:nvPr/>
          </p:nvPicPr>
          <p:blipFill>
            <a:blip r:embed="rId3"/>
            <a:srcRect l="57162" t="61862" r="-82" b="-77"/>
            <a:stretch>
              <a:fillRect/>
            </a:stretch>
          </p:blipFill>
          <p:spPr>
            <a:xfrm rot="16200000">
              <a:off x="13899" y="-465"/>
              <a:ext cx="4840" cy="5763"/>
            </a:xfrm>
            <a:prstGeom prst="rect">
              <a:avLst/>
            </a:prstGeom>
          </p:spPr>
        </p:pic>
        <p:sp>
          <p:nvSpPr>
            <p:cNvPr id="49" name="PA_矩形 7"/>
            <p:cNvSpPr/>
            <p:nvPr>
              <p:custDataLst>
                <p:tags r:id="rId1"/>
              </p:custDataLst>
            </p:nvPr>
          </p:nvSpPr>
          <p:spPr>
            <a:xfrm>
              <a:off x="5996" y="426"/>
              <a:ext cx="7407" cy="1683"/>
            </a:xfrm>
            <a:prstGeom prst="rect">
              <a:avLst/>
            </a:prstGeom>
          </p:spPr>
          <p:txBody>
            <a:bodyPr wrap="none">
              <a:spAutoFit/>
            </a:bodyPr>
            <a:lstStyle/>
            <a:p>
              <a:pPr algn="ctr" defTabSz="685800">
                <a:lnSpc>
                  <a:spcPct val="120000"/>
                </a:lnSpc>
                <a:defRPr/>
              </a:pPr>
              <a:r>
                <a:rPr lang="en-US" altLang="zh-CN"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Why choose Neural Networks</a:t>
              </a:r>
              <a:endParaRPr lang="zh-CN" altLang="en-US"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a:p>
              <a:pPr lvl="0" algn="ctr" defTabSz="685800">
                <a:lnSpc>
                  <a:spcPct val="120000"/>
                </a:lnSpc>
                <a:defRPr/>
              </a:pPr>
              <a:endParaRPr lang="zh-CN" altLang="en-US"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pic>
          <p:nvPicPr>
            <p:cNvPr id="29" name="图片 28" descr="海报"/>
            <p:cNvPicPr>
              <a:picLocks noChangeAspect="1"/>
            </p:cNvPicPr>
            <p:nvPr/>
          </p:nvPicPr>
          <p:blipFill>
            <a:blip r:embed="rId3"/>
            <a:srcRect r="47849" b="82118"/>
            <a:stretch>
              <a:fillRect/>
            </a:stretch>
          </p:blipFill>
          <p:spPr>
            <a:xfrm rot="16200000">
              <a:off x="-1537" y="6703"/>
              <a:ext cx="5618" cy="2576"/>
            </a:xfrm>
            <a:prstGeom prst="rect">
              <a:avLst/>
            </a:prstGeom>
          </p:spPr>
        </p:pic>
      </p:grpSp>
      <p:grpSp>
        <p:nvGrpSpPr>
          <p:cNvPr id="2" name="Group 64"/>
          <p:cNvGrpSpPr/>
          <p:nvPr/>
        </p:nvGrpSpPr>
        <p:grpSpPr>
          <a:xfrm>
            <a:off x="1941830" y="1570758"/>
            <a:ext cx="2835910" cy="1621790"/>
            <a:chOff x="1595131" y="1596599"/>
            <a:chExt cx="2836228" cy="1621972"/>
          </a:xfrm>
        </p:grpSpPr>
        <p:pic>
          <p:nvPicPr>
            <p:cNvPr id="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039" y="1817507"/>
              <a:ext cx="1178673" cy="117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16039" y="1817507"/>
              <a:ext cx="1178673" cy="117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16039" y="1817507"/>
              <a:ext cx="1178673" cy="117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9"/>
            <p:cNvSpPr/>
            <p:nvPr/>
          </p:nvSpPr>
          <p:spPr bwMode="auto">
            <a:xfrm>
              <a:off x="1819746" y="1818990"/>
              <a:ext cx="2611613" cy="1174966"/>
            </a:xfrm>
            <a:custGeom>
              <a:avLst/>
              <a:gdLst>
                <a:gd name="T0" fmla="*/ 2613 w 3370"/>
                <a:gd name="T1" fmla="*/ 0 h 1515"/>
                <a:gd name="T2" fmla="*/ 2018 w 3370"/>
                <a:gd name="T3" fmla="*/ 0 h 1515"/>
                <a:gd name="T4" fmla="*/ 1856 w 3370"/>
                <a:gd name="T5" fmla="*/ 0 h 1515"/>
                <a:gd name="T6" fmla="*/ 1514 w 3370"/>
                <a:gd name="T7" fmla="*/ 0 h 1515"/>
                <a:gd name="T8" fmla="*/ 1353 w 3370"/>
                <a:gd name="T9" fmla="*/ 0 h 1515"/>
                <a:gd name="T10" fmla="*/ 758 w 3370"/>
                <a:gd name="T11" fmla="*/ 0 h 1515"/>
                <a:gd name="T12" fmla="*/ 0 w 3370"/>
                <a:gd name="T13" fmla="*/ 758 h 1515"/>
                <a:gd name="T14" fmla="*/ 758 w 3370"/>
                <a:gd name="T15" fmla="*/ 1515 h 1515"/>
                <a:gd name="T16" fmla="*/ 1353 w 3370"/>
                <a:gd name="T17" fmla="*/ 1515 h 1515"/>
                <a:gd name="T18" fmla="*/ 1514 w 3370"/>
                <a:gd name="T19" fmla="*/ 1515 h 1515"/>
                <a:gd name="T20" fmla="*/ 1856 w 3370"/>
                <a:gd name="T21" fmla="*/ 1515 h 1515"/>
                <a:gd name="T22" fmla="*/ 2018 w 3370"/>
                <a:gd name="T23" fmla="*/ 1515 h 1515"/>
                <a:gd name="T24" fmla="*/ 2613 w 3370"/>
                <a:gd name="T25" fmla="*/ 1515 h 1515"/>
                <a:gd name="T26" fmla="*/ 3370 w 3370"/>
                <a:gd name="T27" fmla="*/ 758 h 1515"/>
                <a:gd name="T28" fmla="*/ 2613 w 3370"/>
                <a:gd name="T29" fmla="*/ 0 h 1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0" h="1515">
                  <a:moveTo>
                    <a:pt x="2613" y="0"/>
                  </a:moveTo>
                  <a:cubicBezTo>
                    <a:pt x="2018" y="0"/>
                    <a:pt x="2018" y="0"/>
                    <a:pt x="2018" y="0"/>
                  </a:cubicBezTo>
                  <a:cubicBezTo>
                    <a:pt x="1856" y="0"/>
                    <a:pt x="1856" y="0"/>
                    <a:pt x="1856" y="0"/>
                  </a:cubicBezTo>
                  <a:cubicBezTo>
                    <a:pt x="1514" y="0"/>
                    <a:pt x="1514" y="0"/>
                    <a:pt x="1514" y="0"/>
                  </a:cubicBezTo>
                  <a:cubicBezTo>
                    <a:pt x="1353" y="0"/>
                    <a:pt x="1353" y="0"/>
                    <a:pt x="1353" y="0"/>
                  </a:cubicBezTo>
                  <a:cubicBezTo>
                    <a:pt x="758" y="0"/>
                    <a:pt x="758" y="0"/>
                    <a:pt x="758" y="0"/>
                  </a:cubicBezTo>
                  <a:cubicBezTo>
                    <a:pt x="340" y="0"/>
                    <a:pt x="0" y="339"/>
                    <a:pt x="0" y="758"/>
                  </a:cubicBezTo>
                  <a:cubicBezTo>
                    <a:pt x="0" y="1176"/>
                    <a:pt x="340" y="1515"/>
                    <a:pt x="758" y="1515"/>
                  </a:cubicBezTo>
                  <a:cubicBezTo>
                    <a:pt x="1353" y="1515"/>
                    <a:pt x="1353" y="1515"/>
                    <a:pt x="1353" y="1515"/>
                  </a:cubicBezTo>
                  <a:cubicBezTo>
                    <a:pt x="1514" y="1515"/>
                    <a:pt x="1514" y="1515"/>
                    <a:pt x="1514" y="1515"/>
                  </a:cubicBezTo>
                  <a:cubicBezTo>
                    <a:pt x="1856" y="1515"/>
                    <a:pt x="1856" y="1515"/>
                    <a:pt x="1856" y="1515"/>
                  </a:cubicBezTo>
                  <a:cubicBezTo>
                    <a:pt x="2018" y="1515"/>
                    <a:pt x="2018" y="1515"/>
                    <a:pt x="2018" y="1515"/>
                  </a:cubicBezTo>
                  <a:cubicBezTo>
                    <a:pt x="2613" y="1515"/>
                    <a:pt x="2613" y="1515"/>
                    <a:pt x="2613" y="1515"/>
                  </a:cubicBezTo>
                  <a:cubicBezTo>
                    <a:pt x="3031" y="1515"/>
                    <a:pt x="3370" y="1176"/>
                    <a:pt x="3370" y="758"/>
                  </a:cubicBezTo>
                  <a:cubicBezTo>
                    <a:pt x="3370" y="339"/>
                    <a:pt x="3031" y="0"/>
                    <a:pt x="2613" y="0"/>
                  </a:cubicBezTo>
                  <a:close/>
                </a:path>
              </a:pathLst>
            </a:custGeom>
            <a:solidFill>
              <a:srgbClr val="8A584D">
                <a:alpha val="80000"/>
              </a:srgbClr>
            </a:solidFill>
            <a:ln>
              <a:noFill/>
            </a:ln>
          </p:spPr>
          <p:txBody>
            <a:bodyPr vert="horz" wrap="square" lIns="91428" tIns="45714" rIns="91428" bIns="45714" numCol="1" anchor="t" anchorCtr="0" compatLnSpc="1"/>
            <a:lstStyle/>
            <a:p>
              <a:pPr defTabSz="457200">
                <a:lnSpc>
                  <a:spcPct val="120000"/>
                </a:lnSpc>
              </a:pPr>
              <a:endParaRPr lang="en-US" sz="2000">
                <a:solidFill>
                  <a:schemeClr val="tx1">
                    <a:lumMod val="85000"/>
                    <a:lumOff val="1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7" name="Oval 11"/>
            <p:cNvSpPr>
              <a:spLocks noChangeArrowheads="1"/>
            </p:cNvSpPr>
            <p:nvPr/>
          </p:nvSpPr>
          <p:spPr bwMode="auto">
            <a:xfrm>
              <a:off x="1595131" y="1596599"/>
              <a:ext cx="1621232" cy="1621972"/>
            </a:xfrm>
            <a:prstGeom prst="ellipse">
              <a:avLst/>
            </a:prstGeom>
            <a:solidFill>
              <a:srgbClr val="8A584D"/>
            </a:solidFill>
            <a:ln>
              <a:noFill/>
            </a:ln>
          </p:spPr>
          <p:txBody>
            <a:bodyPr vert="horz" wrap="square" lIns="91428" tIns="45714" rIns="91428" bIns="45714" numCol="1" anchor="t" anchorCtr="0" compatLnSpc="1"/>
            <a:lstStyle/>
            <a:p>
              <a:pPr defTabSz="457200">
                <a:lnSpc>
                  <a:spcPct val="120000"/>
                </a:lnSpc>
              </a:pPr>
              <a:endParaRPr lang="en-US" sz="2000">
                <a:solidFill>
                  <a:schemeClr val="tx1">
                    <a:lumMod val="85000"/>
                    <a:lumOff val="1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8" name="Oval 12"/>
            <p:cNvSpPr>
              <a:spLocks noChangeArrowheads="1"/>
            </p:cNvSpPr>
            <p:nvPr/>
          </p:nvSpPr>
          <p:spPr bwMode="auto">
            <a:xfrm>
              <a:off x="1819746" y="1821214"/>
              <a:ext cx="1172001" cy="1173484"/>
            </a:xfrm>
            <a:prstGeom prst="ellipse">
              <a:avLst/>
            </a:prstGeom>
            <a:solidFill>
              <a:schemeClr val="bg1"/>
            </a:solidFill>
            <a:ln>
              <a:noFill/>
            </a:ln>
          </p:spPr>
          <p:txBody>
            <a:bodyPr vert="horz" wrap="square" lIns="91428" tIns="45714" rIns="91428" bIns="45714" numCol="1" anchor="t" anchorCtr="0" compatLnSpc="1"/>
            <a:lstStyle/>
            <a:p>
              <a:pPr defTabSz="457200">
                <a:lnSpc>
                  <a:spcPct val="120000"/>
                </a:lnSpc>
              </a:pPr>
              <a:endParaRPr lang="en-US" sz="2000">
                <a:solidFill>
                  <a:schemeClr val="tx1">
                    <a:lumMod val="85000"/>
                    <a:lumOff val="1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9" name="TextBox 44"/>
            <p:cNvSpPr txBox="1"/>
            <p:nvPr/>
          </p:nvSpPr>
          <p:spPr>
            <a:xfrm>
              <a:off x="2125458" y="2059566"/>
              <a:ext cx="559832" cy="617674"/>
            </a:xfrm>
            <a:prstGeom prst="rect">
              <a:avLst/>
            </a:prstGeom>
            <a:noFill/>
          </p:spPr>
          <p:txBody>
            <a:bodyPr wrap="none" rtlCol="0">
              <a:spAutoFit/>
            </a:bodyPr>
            <a:lstStyle/>
            <a:p>
              <a:pPr algn="ctr" defTabSz="457200">
                <a:lnSpc>
                  <a:spcPct val="120000"/>
                </a:lnSpc>
              </a:pPr>
              <a:r>
                <a:rPr lang="en-US" sz="3200" dirty="0">
                  <a:solidFill>
                    <a:schemeClr val="tx1">
                      <a:lumMod val="85000"/>
                      <a:lumOff val="1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01</a:t>
              </a:r>
            </a:p>
          </p:txBody>
        </p:sp>
      </p:grpSp>
      <p:grpSp>
        <p:nvGrpSpPr>
          <p:cNvPr id="10" name="Group 66"/>
          <p:cNvGrpSpPr/>
          <p:nvPr/>
        </p:nvGrpSpPr>
        <p:grpSpPr>
          <a:xfrm flipH="1">
            <a:off x="7746365" y="3761508"/>
            <a:ext cx="2835910" cy="1621790"/>
            <a:chOff x="1595131" y="1596599"/>
            <a:chExt cx="2836228" cy="1621972"/>
          </a:xfrm>
        </p:grpSpPr>
        <p:pic>
          <p:nvPicPr>
            <p:cNvPr id="1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039" y="1817507"/>
              <a:ext cx="1178673" cy="117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16039" y="1817507"/>
              <a:ext cx="1178673" cy="117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16039" y="1817507"/>
              <a:ext cx="1178673" cy="117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Freeform 9"/>
            <p:cNvSpPr/>
            <p:nvPr/>
          </p:nvSpPr>
          <p:spPr bwMode="auto">
            <a:xfrm>
              <a:off x="1819746" y="1819625"/>
              <a:ext cx="2611613" cy="1174966"/>
            </a:xfrm>
            <a:custGeom>
              <a:avLst/>
              <a:gdLst>
                <a:gd name="T0" fmla="*/ 2613 w 3370"/>
                <a:gd name="T1" fmla="*/ 0 h 1515"/>
                <a:gd name="T2" fmla="*/ 2018 w 3370"/>
                <a:gd name="T3" fmla="*/ 0 h 1515"/>
                <a:gd name="T4" fmla="*/ 1856 w 3370"/>
                <a:gd name="T5" fmla="*/ 0 h 1515"/>
                <a:gd name="T6" fmla="*/ 1514 w 3370"/>
                <a:gd name="T7" fmla="*/ 0 h 1515"/>
                <a:gd name="T8" fmla="*/ 1353 w 3370"/>
                <a:gd name="T9" fmla="*/ 0 h 1515"/>
                <a:gd name="T10" fmla="*/ 758 w 3370"/>
                <a:gd name="T11" fmla="*/ 0 h 1515"/>
                <a:gd name="T12" fmla="*/ 0 w 3370"/>
                <a:gd name="T13" fmla="*/ 758 h 1515"/>
                <a:gd name="T14" fmla="*/ 758 w 3370"/>
                <a:gd name="T15" fmla="*/ 1515 h 1515"/>
                <a:gd name="T16" fmla="*/ 1353 w 3370"/>
                <a:gd name="T17" fmla="*/ 1515 h 1515"/>
                <a:gd name="T18" fmla="*/ 1514 w 3370"/>
                <a:gd name="T19" fmla="*/ 1515 h 1515"/>
                <a:gd name="T20" fmla="*/ 1856 w 3370"/>
                <a:gd name="T21" fmla="*/ 1515 h 1515"/>
                <a:gd name="T22" fmla="*/ 2018 w 3370"/>
                <a:gd name="T23" fmla="*/ 1515 h 1515"/>
                <a:gd name="T24" fmla="*/ 2613 w 3370"/>
                <a:gd name="T25" fmla="*/ 1515 h 1515"/>
                <a:gd name="T26" fmla="*/ 3370 w 3370"/>
                <a:gd name="T27" fmla="*/ 758 h 1515"/>
                <a:gd name="T28" fmla="*/ 2613 w 3370"/>
                <a:gd name="T29" fmla="*/ 0 h 1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0" h="1515">
                  <a:moveTo>
                    <a:pt x="2613" y="0"/>
                  </a:moveTo>
                  <a:cubicBezTo>
                    <a:pt x="2018" y="0"/>
                    <a:pt x="2018" y="0"/>
                    <a:pt x="2018" y="0"/>
                  </a:cubicBezTo>
                  <a:cubicBezTo>
                    <a:pt x="1856" y="0"/>
                    <a:pt x="1856" y="0"/>
                    <a:pt x="1856" y="0"/>
                  </a:cubicBezTo>
                  <a:cubicBezTo>
                    <a:pt x="1514" y="0"/>
                    <a:pt x="1514" y="0"/>
                    <a:pt x="1514" y="0"/>
                  </a:cubicBezTo>
                  <a:cubicBezTo>
                    <a:pt x="1353" y="0"/>
                    <a:pt x="1353" y="0"/>
                    <a:pt x="1353" y="0"/>
                  </a:cubicBezTo>
                  <a:cubicBezTo>
                    <a:pt x="758" y="0"/>
                    <a:pt x="758" y="0"/>
                    <a:pt x="758" y="0"/>
                  </a:cubicBezTo>
                  <a:cubicBezTo>
                    <a:pt x="340" y="0"/>
                    <a:pt x="0" y="339"/>
                    <a:pt x="0" y="758"/>
                  </a:cubicBezTo>
                  <a:cubicBezTo>
                    <a:pt x="0" y="1176"/>
                    <a:pt x="340" y="1515"/>
                    <a:pt x="758" y="1515"/>
                  </a:cubicBezTo>
                  <a:cubicBezTo>
                    <a:pt x="1353" y="1515"/>
                    <a:pt x="1353" y="1515"/>
                    <a:pt x="1353" y="1515"/>
                  </a:cubicBezTo>
                  <a:cubicBezTo>
                    <a:pt x="1514" y="1515"/>
                    <a:pt x="1514" y="1515"/>
                    <a:pt x="1514" y="1515"/>
                  </a:cubicBezTo>
                  <a:cubicBezTo>
                    <a:pt x="1856" y="1515"/>
                    <a:pt x="1856" y="1515"/>
                    <a:pt x="1856" y="1515"/>
                  </a:cubicBezTo>
                  <a:cubicBezTo>
                    <a:pt x="2018" y="1515"/>
                    <a:pt x="2018" y="1515"/>
                    <a:pt x="2018" y="1515"/>
                  </a:cubicBezTo>
                  <a:cubicBezTo>
                    <a:pt x="2613" y="1515"/>
                    <a:pt x="2613" y="1515"/>
                    <a:pt x="2613" y="1515"/>
                  </a:cubicBezTo>
                  <a:cubicBezTo>
                    <a:pt x="3031" y="1515"/>
                    <a:pt x="3370" y="1176"/>
                    <a:pt x="3370" y="758"/>
                  </a:cubicBezTo>
                  <a:cubicBezTo>
                    <a:pt x="3370" y="339"/>
                    <a:pt x="3031" y="0"/>
                    <a:pt x="2613" y="0"/>
                  </a:cubicBezTo>
                  <a:close/>
                </a:path>
              </a:pathLst>
            </a:custGeom>
            <a:solidFill>
              <a:srgbClr val="2D3D54">
                <a:alpha val="50000"/>
              </a:srgbClr>
            </a:solidFill>
            <a:ln>
              <a:noFill/>
            </a:ln>
          </p:spPr>
          <p:txBody>
            <a:bodyPr vert="horz" wrap="square" lIns="91428" tIns="45714" rIns="91428" bIns="45714" numCol="1" anchor="t" anchorCtr="0" compatLnSpc="1"/>
            <a:lstStyle/>
            <a:p>
              <a:pPr defTabSz="457200">
                <a:lnSpc>
                  <a:spcPct val="120000"/>
                </a:lnSpc>
              </a:pPr>
              <a:endParaRPr lang="en-US" sz="2000">
                <a:solidFill>
                  <a:schemeClr val="tx1">
                    <a:lumMod val="85000"/>
                    <a:lumOff val="1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15" name="Oval 11"/>
            <p:cNvSpPr>
              <a:spLocks noChangeArrowheads="1"/>
            </p:cNvSpPr>
            <p:nvPr/>
          </p:nvSpPr>
          <p:spPr bwMode="auto">
            <a:xfrm>
              <a:off x="1595131" y="1596599"/>
              <a:ext cx="1621232" cy="1621972"/>
            </a:xfrm>
            <a:prstGeom prst="ellipse">
              <a:avLst/>
            </a:prstGeom>
            <a:solidFill>
              <a:srgbClr val="2D3D54"/>
            </a:solidFill>
            <a:ln>
              <a:noFill/>
            </a:ln>
          </p:spPr>
          <p:txBody>
            <a:bodyPr vert="horz" wrap="square" lIns="91428" tIns="45714" rIns="91428" bIns="45714" numCol="1" anchor="t" anchorCtr="0" compatLnSpc="1"/>
            <a:lstStyle/>
            <a:p>
              <a:pPr defTabSz="457200">
                <a:lnSpc>
                  <a:spcPct val="120000"/>
                </a:lnSpc>
              </a:pPr>
              <a:endParaRPr lang="en-US" sz="2000">
                <a:solidFill>
                  <a:schemeClr val="tx1">
                    <a:lumMod val="85000"/>
                    <a:lumOff val="1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16" name="Oval 12"/>
            <p:cNvSpPr>
              <a:spLocks noChangeArrowheads="1"/>
            </p:cNvSpPr>
            <p:nvPr/>
          </p:nvSpPr>
          <p:spPr bwMode="auto">
            <a:xfrm>
              <a:off x="1819746" y="1821214"/>
              <a:ext cx="1172001" cy="1173484"/>
            </a:xfrm>
            <a:prstGeom prst="ellipse">
              <a:avLst/>
            </a:prstGeom>
            <a:solidFill>
              <a:schemeClr val="bg1"/>
            </a:solidFill>
            <a:ln>
              <a:noFill/>
            </a:ln>
          </p:spPr>
          <p:txBody>
            <a:bodyPr vert="horz" wrap="square" lIns="91428" tIns="45714" rIns="91428" bIns="45714" numCol="1" anchor="t" anchorCtr="0" compatLnSpc="1"/>
            <a:lstStyle/>
            <a:p>
              <a:pPr defTabSz="457200">
                <a:lnSpc>
                  <a:spcPct val="120000"/>
                </a:lnSpc>
              </a:pPr>
              <a:endParaRPr lang="en-US" sz="2000">
                <a:solidFill>
                  <a:schemeClr val="tx1">
                    <a:lumMod val="85000"/>
                    <a:lumOff val="1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17" name="TextBox 73"/>
            <p:cNvSpPr txBox="1"/>
            <p:nvPr/>
          </p:nvSpPr>
          <p:spPr>
            <a:xfrm>
              <a:off x="2081827" y="2062741"/>
              <a:ext cx="622355" cy="617674"/>
            </a:xfrm>
            <a:prstGeom prst="rect">
              <a:avLst/>
            </a:prstGeom>
            <a:noFill/>
          </p:spPr>
          <p:txBody>
            <a:bodyPr wrap="none" rtlCol="0">
              <a:spAutoFit/>
            </a:bodyPr>
            <a:lstStyle/>
            <a:p>
              <a:pPr algn="ctr" defTabSz="457200">
                <a:lnSpc>
                  <a:spcPct val="120000"/>
                </a:lnSpc>
              </a:pPr>
              <a:r>
                <a:rPr lang="en-US" sz="3200" dirty="0">
                  <a:solidFill>
                    <a:schemeClr val="tx1">
                      <a:lumMod val="85000"/>
                      <a:lumOff val="1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02</a:t>
              </a:r>
            </a:p>
          </p:txBody>
        </p:sp>
      </p:grpSp>
      <p:sp>
        <p:nvSpPr>
          <p:cNvPr id="20" name="矩形 19"/>
          <p:cNvSpPr/>
          <p:nvPr/>
        </p:nvSpPr>
        <p:spPr>
          <a:xfrm>
            <a:off x="5125729" y="1691408"/>
            <a:ext cx="2699610" cy="7201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defRPr/>
            </a:pPr>
            <a:r>
              <a:rPr lang="en-US" altLang="zh-CN" sz="1800" b="1" dirty="0">
                <a:latin typeface="zihun59hao-chuangcuhei" panose="00000500000000000000" pitchFamily="2" charset="-122"/>
                <a:ea typeface="zihun59hao-chuangcuhei" panose="00000500000000000000" pitchFamily="2" charset="-122"/>
                <a:sym typeface="zihun59hao-chuangcuhei" panose="00000500000000000000" pitchFamily="2" charset="-122"/>
              </a:rPr>
              <a:t>Logistic regression</a:t>
            </a:r>
            <a:endParaRPr lang="zh-CN" altLang="en-US" sz="1800" b="1" dirty="0">
              <a:solidFill>
                <a:schemeClr val="tx1"/>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a:p>
            <a:pPr marL="0" marR="0" lvl="0" indent="0" defTabSz="914400" rtl="0" eaLnBrk="1" fontAlgn="auto" latinLnBrk="0" hangingPunct="1">
              <a:lnSpc>
                <a:spcPct val="120000"/>
              </a:lnSpc>
              <a:buClrTx/>
              <a:buSzTx/>
              <a:buFontTx/>
              <a:buNone/>
              <a:defRPr/>
            </a:pPr>
            <a:endParaRPr kumimoji="0" lang="zh-CN" altLang="en-US" b="1" i="0" u="none" strike="noStrike" kern="1200" cap="none" spc="0" normalizeH="0" baseline="0" noProof="0" dirty="0">
              <a:ln>
                <a:noFill/>
              </a:ln>
              <a:solidFill>
                <a:schemeClr val="tx1">
                  <a:lumMod val="85000"/>
                  <a:lumOff val="15000"/>
                </a:schemeClr>
              </a:solidFill>
              <a:effectLst/>
              <a:uLnTx/>
              <a:uFillTx/>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21" name="Text Box 10"/>
          <p:cNvSpPr txBox="1">
            <a:spLocks noChangeArrowheads="1"/>
          </p:cNvSpPr>
          <p:nvPr/>
        </p:nvSpPr>
        <p:spPr bwMode="auto">
          <a:xfrm>
            <a:off x="5145405" y="2033673"/>
            <a:ext cx="6219190" cy="1210588"/>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975">
              <a:lnSpc>
                <a:spcPct val="120000"/>
              </a:lnSpc>
              <a:defRPr/>
            </a:pPr>
            <a:r>
              <a:rPr lang="en-US" altLang="zh-CN" sz="1600" dirty="0">
                <a:solidFill>
                  <a:schemeClr val="tx1">
                    <a:lumMod val="85000"/>
                    <a:lumOff val="1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After a simple attempt at multi-categorical logistic regression, we found that its accuracy remained around 0.4, which was not a suitable model choice.</a:t>
            </a:r>
            <a:endParaRPr lang="zh-CN" altLang="en-US" sz="1600" dirty="0">
              <a:solidFill>
                <a:schemeClr val="tx1">
                  <a:lumMod val="85000"/>
                  <a:lumOff val="1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a:p>
            <a:pPr defTabSz="1450975">
              <a:lnSpc>
                <a:spcPct val="120000"/>
              </a:lnSpc>
              <a:defRPr/>
            </a:pPr>
            <a:endParaRPr kumimoji="0" lang="zh-CN" altLang="en-US" sz="1600" b="0" i="0" u="none" strike="noStrike" cap="none" spc="0" normalizeH="0" baseline="0" dirty="0">
              <a:solidFill>
                <a:schemeClr val="tx1">
                  <a:lumMod val="85000"/>
                  <a:lumOff val="1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22" name="矩形 21"/>
          <p:cNvSpPr/>
          <p:nvPr/>
        </p:nvSpPr>
        <p:spPr>
          <a:xfrm>
            <a:off x="1922145" y="3859298"/>
            <a:ext cx="1938020" cy="3877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buClrTx/>
              <a:buSzTx/>
              <a:buFontTx/>
              <a:buNone/>
              <a:defRPr/>
            </a:pPr>
            <a:r>
              <a:rPr kumimoji="0" lang="en-US" altLang="zh-CN" b="1" i="0" u="none" strike="noStrike" kern="1200" cap="none" spc="0" normalizeH="0" baseline="0" noProof="0" dirty="0">
                <a:ln>
                  <a:noFill/>
                </a:ln>
                <a:solidFill>
                  <a:schemeClr val="tx1">
                    <a:lumMod val="85000"/>
                    <a:lumOff val="15000"/>
                  </a:schemeClr>
                </a:solidFill>
                <a:effectLst/>
                <a:uLnTx/>
                <a:uFillTx/>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Neural Networks</a:t>
            </a:r>
            <a:endParaRPr kumimoji="0" lang="zh-CN" altLang="en-US" b="1" i="0" u="none" strike="noStrike" kern="1200" cap="none" spc="0" normalizeH="0" baseline="0" noProof="0" dirty="0">
              <a:ln>
                <a:noFill/>
              </a:ln>
              <a:solidFill>
                <a:schemeClr val="tx1">
                  <a:lumMod val="85000"/>
                  <a:lumOff val="15000"/>
                </a:schemeClr>
              </a:solidFill>
              <a:effectLst/>
              <a:uLnTx/>
              <a:uFillTx/>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28" name="Text Box 10"/>
          <p:cNvSpPr txBox="1">
            <a:spLocks noChangeArrowheads="1"/>
          </p:cNvSpPr>
          <p:nvPr/>
        </p:nvSpPr>
        <p:spPr bwMode="auto">
          <a:xfrm>
            <a:off x="1941830" y="4359043"/>
            <a:ext cx="6219190" cy="1210588"/>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975">
              <a:lnSpc>
                <a:spcPct val="120000"/>
              </a:lnSpc>
              <a:defRPr/>
            </a:pPr>
            <a:r>
              <a:rPr kumimoji="0" lang="en-US" altLang="zh-CN" sz="1600" b="0" i="0" u="none" strike="noStrike" cap="none" spc="0" normalizeH="0" baseline="0" dirty="0">
                <a:solidFill>
                  <a:schemeClr val="tx1">
                    <a:lumMod val="85000"/>
                    <a:lumOff val="1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Therefore, we decided to try neural networks, because with a certain amount of data and indicators, neural networks can learn more complex relationships and better adapt to incomplete data and noise, which are the problems that our dataset faces.</a:t>
            </a:r>
            <a:endParaRPr kumimoji="0" lang="zh-CN" altLang="en-US" sz="1600" b="0" i="0" u="none" strike="noStrike" cap="none" spc="0" normalizeH="0" baseline="0" dirty="0">
              <a:solidFill>
                <a:schemeClr val="tx1">
                  <a:lumMod val="85000"/>
                  <a:lumOff val="1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10795" y="-2540"/>
            <a:ext cx="12202795" cy="6860540"/>
            <a:chOff x="-16" y="-4"/>
            <a:chExt cx="19217" cy="10804"/>
          </a:xfrm>
        </p:grpSpPr>
        <p:pic>
          <p:nvPicPr>
            <p:cNvPr id="54" name="图片 53" descr="海报"/>
            <p:cNvPicPr>
              <a:picLocks noChangeAspect="1"/>
            </p:cNvPicPr>
            <p:nvPr/>
          </p:nvPicPr>
          <p:blipFill>
            <a:blip r:embed="rId4"/>
            <a:srcRect l="57162" t="61862" r="-82" b="-77"/>
            <a:stretch>
              <a:fillRect/>
            </a:stretch>
          </p:blipFill>
          <p:spPr>
            <a:xfrm rot="16200000">
              <a:off x="13899" y="-465"/>
              <a:ext cx="4840" cy="5763"/>
            </a:xfrm>
            <a:prstGeom prst="rect">
              <a:avLst/>
            </a:prstGeom>
          </p:spPr>
        </p:pic>
        <p:grpSp>
          <p:nvGrpSpPr>
            <p:cNvPr id="6" name="组合 5"/>
            <p:cNvGrpSpPr/>
            <p:nvPr/>
          </p:nvGrpSpPr>
          <p:grpSpPr>
            <a:xfrm>
              <a:off x="3835" y="426"/>
              <a:ext cx="11730" cy="1412"/>
              <a:chOff x="3835" y="426"/>
              <a:chExt cx="11730" cy="1412"/>
            </a:xfrm>
          </p:grpSpPr>
          <p:sp>
            <p:nvSpPr>
              <p:cNvPr id="49" name="PA_矩形 7"/>
              <p:cNvSpPr/>
              <p:nvPr>
                <p:custDataLst>
                  <p:tags r:id="rId1"/>
                </p:custDataLst>
              </p:nvPr>
            </p:nvSpPr>
            <p:spPr>
              <a:xfrm>
                <a:off x="3835" y="426"/>
                <a:ext cx="11730" cy="957"/>
              </a:xfrm>
              <a:prstGeom prst="rect">
                <a:avLst/>
              </a:prstGeom>
            </p:spPr>
            <p:txBody>
              <a:bodyPr wrap="none">
                <a:spAutoFit/>
              </a:bodyPr>
              <a:lstStyle/>
              <a:p>
                <a:pPr lvl="0" algn="ctr" defTabSz="685800">
                  <a:lnSpc>
                    <a:spcPct val="120000"/>
                  </a:lnSpc>
                  <a:defRPr/>
                </a:pPr>
                <a:r>
                  <a:rPr lang="en-US" altLang="zh-CN"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Model</a:t>
                </a:r>
                <a:r>
                  <a:rPr lang="zh-CN" altLang="en-US"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 </a:t>
                </a:r>
                <a:r>
                  <a:rPr lang="en-US" altLang="zh-CN"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formulation &amp; Algorithm implementation</a:t>
                </a:r>
              </a:p>
            </p:txBody>
          </p:sp>
          <p:cxnSp>
            <p:nvCxnSpPr>
              <p:cNvPr id="20" name="直接连接符 19"/>
              <p:cNvCxnSpPr/>
              <p:nvPr/>
            </p:nvCxnSpPr>
            <p:spPr>
              <a:xfrm>
                <a:off x="9512" y="1838"/>
                <a:ext cx="393"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8" name="图片 7" descr="海报"/>
            <p:cNvPicPr>
              <a:picLocks noChangeAspect="1"/>
            </p:cNvPicPr>
            <p:nvPr/>
          </p:nvPicPr>
          <p:blipFill>
            <a:blip r:embed="rId4"/>
            <a:srcRect r="47849" b="82118"/>
            <a:stretch>
              <a:fillRect/>
            </a:stretch>
          </p:blipFill>
          <p:spPr>
            <a:xfrm rot="16200000">
              <a:off x="-1537" y="6703"/>
              <a:ext cx="5618" cy="2576"/>
            </a:xfrm>
            <a:prstGeom prst="rect">
              <a:avLst/>
            </a:prstGeom>
          </p:spPr>
        </p:pic>
      </p:grpSp>
      <p:sp>
        <p:nvSpPr>
          <p:cNvPr id="5" name="Rectangle 3"/>
          <p:cNvSpPr/>
          <p:nvPr/>
        </p:nvSpPr>
        <p:spPr>
          <a:xfrm>
            <a:off x="8532495" y="947420"/>
            <a:ext cx="3321050" cy="5353050"/>
          </a:xfrm>
          <a:prstGeom prst="rect">
            <a:avLst/>
          </a:prstGeom>
          <a:solidFill>
            <a:srgbClr val="8A5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defRPr/>
            </a:pPr>
            <a:endParaRPr kumimoji="0" lang="en-US" sz="1800" b="0" i="0" u="none" strike="noStrike" kern="1200" cap="none" spc="0" normalizeH="0" baseline="0" noProof="0" dirty="0">
              <a:ln>
                <a:noFill/>
              </a:ln>
              <a:solidFill>
                <a:schemeClr val="bg1"/>
              </a:solidFill>
              <a:effectLst/>
              <a:uLnTx/>
              <a:uFillTx/>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7" name="Shape 5107"/>
          <p:cNvSpPr/>
          <p:nvPr/>
        </p:nvSpPr>
        <p:spPr>
          <a:xfrm>
            <a:off x="8633427" y="1092905"/>
            <a:ext cx="520700" cy="461963"/>
          </a:xfrm>
          <a:custGeom>
            <a:avLst/>
            <a:gdLst>
              <a:gd name="txL" fmla="*/ 0 w 120000"/>
              <a:gd name="txT" fmla="*/ 0 h 120000"/>
              <a:gd name="txR" fmla="*/ 120000 w 120000"/>
              <a:gd name="txB" fmla="*/ 120000 h 120000"/>
            </a:gdLst>
            <a:ahLst/>
            <a:cxnLst/>
            <a:rect l="txL" t="txT" r="txR" b="txB"/>
            <a:pathLst>
              <a:path w="120000" h="120000">
                <a:moveTo>
                  <a:pt x="51187" y="0"/>
                </a:moveTo>
                <a:lnTo>
                  <a:pt x="51187" y="0"/>
                </a:lnTo>
                <a:cubicBezTo>
                  <a:pt x="44909" y="0"/>
                  <a:pt x="44909" y="0"/>
                  <a:pt x="44909" y="0"/>
                </a:cubicBezTo>
                <a:lnTo>
                  <a:pt x="42736" y="2167"/>
                </a:lnTo>
                <a:cubicBezTo>
                  <a:pt x="42736" y="28713"/>
                  <a:pt x="42736" y="28713"/>
                  <a:pt x="42736" y="28713"/>
                </a:cubicBezTo>
                <a:cubicBezTo>
                  <a:pt x="21247" y="28713"/>
                  <a:pt x="21247" y="28713"/>
                  <a:pt x="21247" y="28713"/>
                </a:cubicBezTo>
                <a:lnTo>
                  <a:pt x="19315" y="28713"/>
                </a:lnTo>
                <a:cubicBezTo>
                  <a:pt x="17142" y="28713"/>
                  <a:pt x="17142" y="28713"/>
                  <a:pt x="14969" y="30880"/>
                </a:cubicBezTo>
                <a:cubicBezTo>
                  <a:pt x="0" y="40902"/>
                  <a:pt x="0" y="40902"/>
                  <a:pt x="0" y="40902"/>
                </a:cubicBezTo>
                <a:cubicBezTo>
                  <a:pt x="0" y="43069"/>
                  <a:pt x="0" y="43069"/>
                  <a:pt x="0" y="43069"/>
                </a:cubicBezTo>
                <a:cubicBezTo>
                  <a:pt x="0" y="45237"/>
                  <a:pt x="0" y="45237"/>
                  <a:pt x="0" y="45237"/>
                </a:cubicBezTo>
                <a:cubicBezTo>
                  <a:pt x="14969" y="57426"/>
                  <a:pt x="14969" y="57426"/>
                  <a:pt x="14969" y="57426"/>
                </a:cubicBezTo>
                <a:cubicBezTo>
                  <a:pt x="17142" y="57426"/>
                  <a:pt x="17142" y="57426"/>
                  <a:pt x="19315" y="57426"/>
                </a:cubicBezTo>
                <a:cubicBezTo>
                  <a:pt x="19315" y="59864"/>
                  <a:pt x="21247" y="59864"/>
                  <a:pt x="21247" y="59864"/>
                </a:cubicBezTo>
                <a:cubicBezTo>
                  <a:pt x="42736" y="59864"/>
                  <a:pt x="42736" y="59864"/>
                  <a:pt x="42736" y="59864"/>
                </a:cubicBezTo>
                <a:cubicBezTo>
                  <a:pt x="42736" y="117291"/>
                  <a:pt x="42736" y="117291"/>
                  <a:pt x="42736" y="117291"/>
                </a:cubicBezTo>
                <a:cubicBezTo>
                  <a:pt x="42736" y="119729"/>
                  <a:pt x="44909" y="119729"/>
                  <a:pt x="44909" y="119729"/>
                </a:cubicBezTo>
                <a:cubicBezTo>
                  <a:pt x="51187" y="119729"/>
                  <a:pt x="51187" y="119729"/>
                  <a:pt x="51187" y="119729"/>
                </a:cubicBezTo>
                <a:cubicBezTo>
                  <a:pt x="51187" y="119729"/>
                  <a:pt x="53360" y="119729"/>
                  <a:pt x="53360" y="117291"/>
                </a:cubicBezTo>
                <a:cubicBezTo>
                  <a:pt x="53360" y="2167"/>
                  <a:pt x="53360" y="2167"/>
                  <a:pt x="53360" y="2167"/>
                </a:cubicBezTo>
                <a:lnTo>
                  <a:pt x="51187" y="0"/>
                </a:lnTo>
                <a:close/>
                <a:moveTo>
                  <a:pt x="117585" y="28713"/>
                </a:moveTo>
                <a:lnTo>
                  <a:pt x="117585" y="28713"/>
                </a:lnTo>
                <a:cubicBezTo>
                  <a:pt x="104788" y="16523"/>
                  <a:pt x="104788" y="16523"/>
                  <a:pt x="104788" y="16523"/>
                </a:cubicBezTo>
                <a:cubicBezTo>
                  <a:pt x="102615" y="16523"/>
                  <a:pt x="102615" y="16523"/>
                  <a:pt x="100442" y="14356"/>
                </a:cubicBezTo>
                <a:lnTo>
                  <a:pt x="98269" y="14356"/>
                </a:lnTo>
                <a:cubicBezTo>
                  <a:pt x="57706" y="14356"/>
                  <a:pt x="57706" y="14356"/>
                  <a:pt x="57706" y="14356"/>
                </a:cubicBezTo>
                <a:cubicBezTo>
                  <a:pt x="61810" y="45237"/>
                  <a:pt x="61810" y="45237"/>
                  <a:pt x="61810" y="45237"/>
                </a:cubicBezTo>
                <a:cubicBezTo>
                  <a:pt x="98269" y="45237"/>
                  <a:pt x="98269" y="45237"/>
                  <a:pt x="98269" y="45237"/>
                </a:cubicBezTo>
                <a:lnTo>
                  <a:pt x="100442" y="45237"/>
                </a:lnTo>
                <a:cubicBezTo>
                  <a:pt x="102615" y="45237"/>
                  <a:pt x="102615" y="43069"/>
                  <a:pt x="104788" y="43069"/>
                </a:cubicBezTo>
                <a:cubicBezTo>
                  <a:pt x="117585" y="33318"/>
                  <a:pt x="117585" y="33318"/>
                  <a:pt x="117585" y="33318"/>
                </a:cubicBezTo>
                <a:cubicBezTo>
                  <a:pt x="119758" y="30880"/>
                  <a:pt x="119758" y="30880"/>
                  <a:pt x="119758" y="30880"/>
                </a:cubicBezTo>
                <a:cubicBezTo>
                  <a:pt x="119758" y="28713"/>
                  <a:pt x="119758" y="28713"/>
                  <a:pt x="117585" y="28713"/>
                </a:cubicBezTo>
                <a:close/>
              </a:path>
            </a:pathLst>
          </a:custGeom>
          <a:solidFill>
            <a:schemeClr val="bg1">
              <a:alpha val="100000"/>
            </a:schemeClr>
          </a:solidFill>
          <a:ln w="9525">
            <a:noFill/>
          </a:ln>
        </p:spPr>
        <p:txBody>
          <a:bodyPr/>
          <a:lstStyle/>
          <a:p>
            <a:pPr>
              <a:lnSpc>
                <a:spcPct val="120000"/>
              </a:lnSpc>
            </a:pPr>
            <a:endParaRPr lang="zh-CN" altLang="en-US" dirty="0">
              <a:solidFill>
                <a:schemeClr val="bg1"/>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9" name="Text Box 10"/>
          <p:cNvSpPr txBox="1">
            <a:spLocks noChangeArrowheads="1"/>
          </p:cNvSpPr>
          <p:nvPr/>
        </p:nvSpPr>
        <p:spPr bwMode="auto">
          <a:xfrm>
            <a:off x="8669655" y="1610995"/>
            <a:ext cx="3047365" cy="4195445"/>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450975" fontAlgn="auto">
              <a:lnSpc>
                <a:spcPct val="120000"/>
              </a:lnSpc>
              <a:defRPr/>
            </a:pPr>
            <a:r>
              <a:rPr kumimoji="0" lang="en-US" altLang="zh-CN" sz="1400" b="0" i="0" u="none" strike="noStrike" kern="1200" cap="none" spc="0" normalizeH="0" baseline="0" noProof="0" dirty="0">
                <a:ln>
                  <a:noFill/>
                </a:ln>
                <a:solidFill>
                  <a:schemeClr val="bg1"/>
                </a:solidFill>
                <a:effectLst/>
                <a:uLnTx/>
                <a:uFillTx/>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After many attempts, we finally confirmed the model with five hidden layers and one output layer, and gradually fine-tuned the parameters until the illustrated state. As for the activation function, we choose sigmoid for hidden layers and softmax for classification and we believe that the combination of these two is the optimal solution for this model. In terms of training times, we found that the accuracy of testing set increased in the first 80 epochs, and after that, it showed a trend of overfitting, so we set 80 epochs</a:t>
            </a:r>
            <a:endParaRPr kumimoji="0" lang="zh-CN" altLang="en-US" sz="1400" b="0" i="0" u="none" strike="noStrike" kern="1200" cap="none" spc="0" normalizeH="0" baseline="0" noProof="0" dirty="0">
              <a:ln>
                <a:noFill/>
              </a:ln>
              <a:solidFill>
                <a:schemeClr val="bg1"/>
              </a:solidFill>
              <a:effectLst/>
              <a:uLnTx/>
              <a:uFillTx/>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11" name="矩形 10"/>
          <p:cNvSpPr/>
          <p:nvPr/>
        </p:nvSpPr>
        <p:spPr>
          <a:xfrm>
            <a:off x="9267072" y="1018128"/>
            <a:ext cx="2446460" cy="53403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buClrTx/>
              <a:buSzTx/>
              <a:buFontTx/>
              <a:buNone/>
              <a:defRPr/>
            </a:pPr>
            <a:r>
              <a:rPr lang="en-US" altLang="zh-CN" sz="2400" b="1" dirty="0">
                <a:solidFill>
                  <a:schemeClr val="bg1"/>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Neural Networks</a:t>
            </a:r>
            <a:endParaRPr kumimoji="0" lang="zh-CN" altLang="en-US" sz="2400" b="1" i="0" u="none" strike="noStrike" kern="1200" cap="none" spc="0" normalizeH="0" baseline="0" noProof="0" dirty="0">
              <a:ln>
                <a:noFill/>
              </a:ln>
              <a:solidFill>
                <a:schemeClr val="bg1"/>
              </a:solidFill>
              <a:effectLst/>
              <a:uLnTx/>
              <a:uFillTx/>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pic>
        <p:nvPicPr>
          <p:cNvPr id="3" name="图片 2"/>
          <p:cNvPicPr>
            <a:picLocks noChangeAspect="1"/>
          </p:cNvPicPr>
          <p:nvPr/>
        </p:nvPicPr>
        <p:blipFill>
          <a:blip r:embed="rId5"/>
          <a:stretch>
            <a:fillRect/>
          </a:stretch>
        </p:blipFill>
        <p:spPr>
          <a:xfrm>
            <a:off x="1416050" y="947420"/>
            <a:ext cx="6513830" cy="52076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10795" y="635"/>
            <a:ext cx="12202160" cy="6859905"/>
            <a:chOff x="-16" y="-3"/>
            <a:chExt cx="19216" cy="10803"/>
          </a:xfrm>
        </p:grpSpPr>
        <p:pic>
          <p:nvPicPr>
            <p:cNvPr id="37" name="图片 36" descr="海报"/>
            <p:cNvPicPr>
              <a:picLocks noChangeAspect="1"/>
            </p:cNvPicPr>
            <p:nvPr/>
          </p:nvPicPr>
          <p:blipFill>
            <a:blip r:embed="rId3"/>
            <a:srcRect l="57162" t="61862" r="-82" b="-77"/>
            <a:stretch>
              <a:fillRect/>
            </a:stretch>
          </p:blipFill>
          <p:spPr>
            <a:xfrm rot="16200000">
              <a:off x="13899" y="-465"/>
              <a:ext cx="4840" cy="5763"/>
            </a:xfrm>
            <a:prstGeom prst="rect">
              <a:avLst/>
            </a:prstGeom>
          </p:spPr>
        </p:pic>
        <p:sp>
          <p:nvSpPr>
            <p:cNvPr id="40" name="PA_矩形 7"/>
            <p:cNvSpPr/>
            <p:nvPr>
              <p:custDataLst>
                <p:tags r:id="rId1"/>
              </p:custDataLst>
            </p:nvPr>
          </p:nvSpPr>
          <p:spPr>
            <a:xfrm>
              <a:off x="7507" y="426"/>
              <a:ext cx="4388" cy="869"/>
            </a:xfrm>
            <a:prstGeom prst="rect">
              <a:avLst/>
            </a:prstGeom>
          </p:spPr>
          <p:txBody>
            <a:bodyPr wrap="none">
              <a:spAutoFit/>
            </a:bodyPr>
            <a:lstStyle/>
            <a:p>
              <a:pPr lvl="0" algn="ctr" defTabSz="685800">
                <a:lnSpc>
                  <a:spcPct val="120000"/>
                </a:lnSpc>
                <a:defRPr/>
              </a:pPr>
              <a:r>
                <a:rPr lang="en-US" altLang="zh-CN"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Model</a:t>
              </a:r>
              <a:r>
                <a:rPr lang="zh-CN" altLang="en-US"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 </a:t>
              </a:r>
              <a:r>
                <a:rPr lang="en-US" altLang="zh-CN"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Evaluation</a:t>
              </a:r>
              <a:endParaRPr lang="zh-CN" altLang="en-US"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pic>
          <p:nvPicPr>
            <p:cNvPr id="56" name="图片 55" descr="海报"/>
            <p:cNvPicPr>
              <a:picLocks noChangeAspect="1"/>
            </p:cNvPicPr>
            <p:nvPr/>
          </p:nvPicPr>
          <p:blipFill>
            <a:blip r:embed="rId3"/>
            <a:srcRect r="47849" b="82118"/>
            <a:stretch>
              <a:fillRect/>
            </a:stretch>
          </p:blipFill>
          <p:spPr>
            <a:xfrm rot="16200000">
              <a:off x="-1537" y="6703"/>
              <a:ext cx="5618" cy="2576"/>
            </a:xfrm>
            <a:prstGeom prst="rect">
              <a:avLst/>
            </a:prstGeom>
          </p:spPr>
        </p:pic>
      </p:grpSp>
      <p:sp>
        <p:nvSpPr>
          <p:cNvPr id="11" name="矩形 10"/>
          <p:cNvSpPr/>
          <p:nvPr/>
        </p:nvSpPr>
        <p:spPr>
          <a:xfrm>
            <a:off x="1657350" y="1169035"/>
            <a:ext cx="4201795" cy="4061460"/>
          </a:xfrm>
          <a:prstGeom prst="rect">
            <a:avLst/>
          </a:prstGeom>
          <a:solidFill>
            <a:srgbClr val="2D3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13" name="文本框 12"/>
          <p:cNvSpPr txBox="1"/>
          <p:nvPr/>
        </p:nvSpPr>
        <p:spPr>
          <a:xfrm>
            <a:off x="1820545" y="1850390"/>
            <a:ext cx="4014470" cy="2748280"/>
          </a:xfrm>
          <a:prstGeom prst="rect">
            <a:avLst/>
          </a:prstGeom>
          <a:noFill/>
        </p:spPr>
        <p:txBody>
          <a:bodyPr wrap="square" rtlCol="0">
            <a:spAutoFit/>
          </a:bodyPr>
          <a:lstStyle/>
          <a:p>
            <a:pPr>
              <a:lnSpc>
                <a:spcPct val="120000"/>
              </a:lnSpc>
            </a:pPr>
            <a:r>
              <a:rPr lang="zh-CN" altLang="en-US" dirty="0">
                <a:solidFill>
                  <a:schemeClr val="bg1"/>
                </a:solidFill>
                <a:latin typeface="zihun59hao-chuangcuhei" panose="00000500000000000000" pitchFamily="2" charset="-122"/>
                <a:ea typeface="zihun59hao-chuangcuhei" panose="00000500000000000000" pitchFamily="2" charset="-122"/>
                <a:sym typeface="zihun59hao-chuangcuhei" panose="00000500000000000000" pitchFamily="2" charset="-122"/>
              </a:rPr>
              <a:t>In terms of measuring accuracy, we have set a new accuracy equation. After setting the rating at 19 levels, we believe that an error of 1 between the predicted value and the actual result can be considered a relatively accurate result. After 80 </a:t>
            </a:r>
            <a:r>
              <a:rPr lang="en-US" altLang="zh-CN" dirty="0">
                <a:solidFill>
                  <a:schemeClr val="bg1"/>
                </a:solidFill>
                <a:latin typeface="zihun59hao-chuangcuhei" panose="00000500000000000000" pitchFamily="2" charset="-122"/>
                <a:ea typeface="zihun59hao-chuangcuhei" panose="00000500000000000000" pitchFamily="2" charset="-122"/>
                <a:sym typeface="zihun59hao-chuangcuhei" panose="00000500000000000000" pitchFamily="2" charset="-122"/>
              </a:rPr>
              <a:t>epoch</a:t>
            </a:r>
            <a:r>
              <a:rPr lang="zh-CN" altLang="en-US" dirty="0">
                <a:solidFill>
                  <a:schemeClr val="bg1"/>
                </a:solidFill>
                <a:latin typeface="zihun59hao-chuangcuhei" panose="00000500000000000000" pitchFamily="2" charset="-122"/>
                <a:ea typeface="zihun59hao-chuangcuhei" panose="00000500000000000000" pitchFamily="2" charset="-122"/>
                <a:sym typeface="zihun59hao-chuangcuhei" panose="00000500000000000000" pitchFamily="2" charset="-122"/>
              </a:rPr>
              <a:t>s, we achieved a relatively good accuracy. </a:t>
            </a:r>
          </a:p>
        </p:txBody>
      </p:sp>
      <p:sp>
        <p:nvSpPr>
          <p:cNvPr id="14" name="文本框 13"/>
          <p:cNvSpPr txBox="1"/>
          <p:nvPr/>
        </p:nvSpPr>
        <p:spPr>
          <a:xfrm>
            <a:off x="1820545" y="1270000"/>
            <a:ext cx="1775460" cy="534035"/>
          </a:xfrm>
          <a:prstGeom prst="rect">
            <a:avLst/>
          </a:prstGeom>
          <a:noFill/>
        </p:spPr>
        <p:txBody>
          <a:bodyPr wrap="square" rtlCol="0">
            <a:spAutoFit/>
          </a:bodyPr>
          <a:lstStyle/>
          <a:p>
            <a:pPr>
              <a:lnSpc>
                <a:spcPct val="120000"/>
              </a:lnSpc>
            </a:pPr>
            <a:r>
              <a:rPr lang="en-US" altLang="zh-CN" sz="2400" b="1" dirty="0">
                <a:solidFill>
                  <a:schemeClr val="bg1"/>
                </a:solidFill>
                <a:latin typeface="zihun59hao-chuangcuhei" panose="00000500000000000000" pitchFamily="2" charset="-122"/>
                <a:ea typeface="zihun59hao-chuangcuhei" panose="00000500000000000000" pitchFamily="2" charset="-122"/>
                <a:sym typeface="zihun59hao-chuangcuhei" panose="00000500000000000000" pitchFamily="2" charset="-122"/>
              </a:rPr>
              <a:t>Accuracy</a:t>
            </a:r>
          </a:p>
        </p:txBody>
      </p:sp>
      <p:sp>
        <p:nvSpPr>
          <p:cNvPr id="30" name="矩形 29"/>
          <p:cNvSpPr/>
          <p:nvPr/>
        </p:nvSpPr>
        <p:spPr>
          <a:xfrm>
            <a:off x="6019165" y="2324735"/>
            <a:ext cx="4949190" cy="2058035"/>
          </a:xfrm>
          <a:prstGeom prst="rect">
            <a:avLst/>
          </a:prstGeom>
          <a:solidFill>
            <a:srgbClr val="8A5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pic>
        <p:nvPicPr>
          <p:cNvPr id="2" name="图片 1"/>
          <p:cNvPicPr>
            <a:picLocks noChangeAspect="1"/>
          </p:cNvPicPr>
          <p:nvPr/>
        </p:nvPicPr>
        <p:blipFill>
          <a:blip r:embed="rId4"/>
          <a:stretch>
            <a:fillRect/>
          </a:stretch>
        </p:blipFill>
        <p:spPr>
          <a:xfrm>
            <a:off x="6070600" y="4491355"/>
            <a:ext cx="4906010" cy="739140"/>
          </a:xfrm>
          <a:prstGeom prst="rect">
            <a:avLst/>
          </a:prstGeom>
        </p:spPr>
      </p:pic>
      <p:sp>
        <p:nvSpPr>
          <p:cNvPr id="28" name="文本框 27"/>
          <p:cNvSpPr txBox="1"/>
          <p:nvPr/>
        </p:nvSpPr>
        <p:spPr>
          <a:xfrm>
            <a:off x="6116320" y="2411095"/>
            <a:ext cx="4581525" cy="1419860"/>
          </a:xfrm>
          <a:prstGeom prst="rect">
            <a:avLst/>
          </a:prstGeom>
          <a:noFill/>
        </p:spPr>
        <p:txBody>
          <a:bodyPr wrap="square" rtlCol="0">
            <a:spAutoFit/>
          </a:bodyPr>
          <a:lstStyle/>
          <a:p>
            <a:pPr>
              <a:lnSpc>
                <a:spcPct val="120000"/>
              </a:lnSpc>
            </a:pPr>
            <a:r>
              <a:rPr lang="en-US" altLang="zh-CN" dirty="0">
                <a:solidFill>
                  <a:schemeClr val="bg2"/>
                </a:solidFill>
                <a:latin typeface="zihun59hao-chuangcuhei" panose="00000500000000000000" pitchFamily="2" charset="-122"/>
                <a:ea typeface="zihun59hao-chuangcuhei" panose="00000500000000000000" pitchFamily="2" charset="-122"/>
                <a:sym typeface="zihun59hao-chuangcuhei" panose="00000500000000000000" pitchFamily="2" charset="-122"/>
              </a:rPr>
              <a:t>However, it is rather difficult to continue improving accuracy using neural networks. Therefore, we have decided to turn to decision trees to further improve accuracy.</a:t>
            </a:r>
          </a:p>
        </p:txBody>
      </p:sp>
      <p:pic>
        <p:nvPicPr>
          <p:cNvPr id="4" name="图片 3"/>
          <p:cNvPicPr>
            <a:picLocks noChangeAspect="1"/>
          </p:cNvPicPr>
          <p:nvPr/>
        </p:nvPicPr>
        <p:blipFill>
          <a:blip r:embed="rId5"/>
          <a:stretch>
            <a:fillRect/>
          </a:stretch>
        </p:blipFill>
        <p:spPr>
          <a:xfrm>
            <a:off x="6019165" y="1184910"/>
            <a:ext cx="4949190" cy="10312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905"/>
            <a:ext cx="12202160" cy="6859905"/>
            <a:chOff x="-16" y="-3"/>
            <a:chExt cx="19216" cy="10803"/>
          </a:xfrm>
        </p:grpSpPr>
        <p:pic>
          <p:nvPicPr>
            <p:cNvPr id="18" name="图片 17" descr="海报"/>
            <p:cNvPicPr>
              <a:picLocks noChangeAspect="1"/>
            </p:cNvPicPr>
            <p:nvPr/>
          </p:nvPicPr>
          <p:blipFill>
            <a:blip r:embed="rId4"/>
            <a:srcRect l="57162" t="61862" r="-82" b="-77"/>
            <a:stretch>
              <a:fillRect/>
            </a:stretch>
          </p:blipFill>
          <p:spPr>
            <a:xfrm rot="16200000">
              <a:off x="13899" y="-465"/>
              <a:ext cx="4840" cy="5763"/>
            </a:xfrm>
            <a:prstGeom prst="rect">
              <a:avLst/>
            </a:prstGeom>
          </p:spPr>
        </p:pic>
        <p:sp>
          <p:nvSpPr>
            <p:cNvPr id="49" name="PA_矩形 7"/>
            <p:cNvSpPr/>
            <p:nvPr>
              <p:custDataLst>
                <p:tags r:id="rId2"/>
              </p:custDataLst>
            </p:nvPr>
          </p:nvSpPr>
          <p:spPr>
            <a:xfrm>
              <a:off x="7820" y="404"/>
              <a:ext cx="3560" cy="869"/>
            </a:xfrm>
            <a:prstGeom prst="rect">
              <a:avLst/>
            </a:prstGeom>
          </p:spPr>
          <p:txBody>
            <a:bodyPr wrap="none">
              <a:spAutoFit/>
            </a:bodyPr>
            <a:lstStyle/>
            <a:p>
              <a:pPr lvl="0" algn="ctr" defTabSz="685800">
                <a:lnSpc>
                  <a:spcPct val="120000"/>
                </a:lnSpc>
                <a:defRPr/>
              </a:pPr>
              <a:r>
                <a:rPr lang="en-US" altLang="zh-CN"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Decision Tree</a:t>
              </a:r>
              <a:endParaRPr lang="zh-CN" altLang="en-US"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pic>
          <p:nvPicPr>
            <p:cNvPr id="22" name="图片 21" descr="海报"/>
            <p:cNvPicPr>
              <a:picLocks noChangeAspect="1"/>
            </p:cNvPicPr>
            <p:nvPr/>
          </p:nvPicPr>
          <p:blipFill>
            <a:blip r:embed="rId4"/>
            <a:srcRect r="47849" b="82118"/>
            <a:stretch>
              <a:fillRect/>
            </a:stretch>
          </p:blipFill>
          <p:spPr>
            <a:xfrm rot="16200000">
              <a:off x="-1537" y="6703"/>
              <a:ext cx="5618" cy="2576"/>
            </a:xfrm>
            <a:prstGeom prst="rect">
              <a:avLst/>
            </a:prstGeom>
          </p:spPr>
        </p:pic>
      </p:grpSp>
      <p:grpSp>
        <p:nvGrpSpPr>
          <p:cNvPr id="6" name="组合 5"/>
          <p:cNvGrpSpPr/>
          <p:nvPr/>
        </p:nvGrpSpPr>
        <p:grpSpPr>
          <a:xfrm>
            <a:off x="1775080" y="2004225"/>
            <a:ext cx="3786226" cy="3023596"/>
            <a:chOff x="7909302" y="2094975"/>
            <a:chExt cx="3231664" cy="2087783"/>
          </a:xfrm>
        </p:grpSpPr>
        <p:sp>
          <p:nvSpPr>
            <p:cNvPr id="7" name="文本框 6"/>
            <p:cNvSpPr txBox="1"/>
            <p:nvPr/>
          </p:nvSpPr>
          <p:spPr>
            <a:xfrm>
              <a:off x="7909302" y="2094975"/>
              <a:ext cx="2736639" cy="377044"/>
            </a:xfrm>
            <a:prstGeom prst="rect">
              <a:avLst/>
            </a:prstGeom>
            <a:noFill/>
          </p:spPr>
          <p:txBody>
            <a:bodyPr wrap="square" rtlCol="0">
              <a:spAutoFit/>
            </a:bodyPr>
            <a:lstStyle/>
            <a:p>
              <a:pPr>
                <a:lnSpc>
                  <a:spcPct val="120000"/>
                </a:lnSpc>
              </a:pPr>
              <a:r>
                <a:rPr lang="en-US" altLang="zh-CN" sz="1480" b="1"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Model Training</a:t>
              </a:r>
              <a:endParaRPr lang="zh-CN" altLang="en-US" sz="1480" b="1"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8" name="矩形 7"/>
            <p:cNvSpPr/>
            <p:nvPr/>
          </p:nvSpPr>
          <p:spPr>
            <a:xfrm>
              <a:off x="7914375" y="2422319"/>
              <a:ext cx="3226591" cy="1760439"/>
            </a:xfrm>
            <a:prstGeom prst="rect">
              <a:avLst/>
            </a:prstGeom>
          </p:spPr>
          <p:txBody>
            <a:bodyPr wrap="square">
              <a:spAutoFit/>
            </a:bodyPr>
            <a:lstStyle/>
            <a:p>
              <a:pPr>
                <a:lnSpc>
                  <a:spcPct val="120000"/>
                </a:lnSpc>
              </a:pPr>
              <a:r>
                <a:rPr lang="en-US" altLang="zh-CN" sz="148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Since our project is about a classification problem, decision tree is also a good choice to do the prediction and classification. </a:t>
              </a:r>
            </a:p>
            <a:p>
              <a:pPr>
                <a:lnSpc>
                  <a:spcPct val="120000"/>
                </a:lnSpc>
              </a:pPr>
              <a:r>
                <a:rPr lang="en-US" altLang="zh-CN" sz="148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Besides, due to our classification is related to rank, some tolerance is needed to do the prediction, so we define the acc() function to calculate the predicting accuracy.</a:t>
              </a:r>
            </a:p>
          </p:txBody>
        </p:sp>
      </p:grpSp>
      <p:pic>
        <p:nvPicPr>
          <p:cNvPr id="2" name="图片 1"/>
          <p:cNvPicPr>
            <a:picLocks noChangeAspect="1"/>
          </p:cNvPicPr>
          <p:nvPr>
            <p:custDataLst>
              <p:tags r:id="rId1"/>
            </p:custDataLst>
          </p:nvPr>
        </p:nvPicPr>
        <p:blipFill>
          <a:blip r:embed="rId5"/>
          <a:srcRect l="6230" t="5849" b="2895"/>
          <a:stretch>
            <a:fillRect/>
          </a:stretch>
        </p:blipFill>
        <p:spPr>
          <a:xfrm>
            <a:off x="5706745" y="2415540"/>
            <a:ext cx="5130165" cy="23418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905"/>
            <a:ext cx="12202160" cy="6859905"/>
            <a:chOff x="-16" y="-3"/>
            <a:chExt cx="19216" cy="10803"/>
          </a:xfrm>
        </p:grpSpPr>
        <p:pic>
          <p:nvPicPr>
            <p:cNvPr id="18" name="图片 17" descr="海报"/>
            <p:cNvPicPr>
              <a:picLocks noChangeAspect="1"/>
            </p:cNvPicPr>
            <p:nvPr/>
          </p:nvPicPr>
          <p:blipFill>
            <a:blip r:embed="rId4"/>
            <a:srcRect l="57162" t="61862" r="-82" b="-77"/>
            <a:stretch>
              <a:fillRect/>
            </a:stretch>
          </p:blipFill>
          <p:spPr>
            <a:xfrm rot="16200000">
              <a:off x="13899" y="-465"/>
              <a:ext cx="4840" cy="5763"/>
            </a:xfrm>
            <a:prstGeom prst="rect">
              <a:avLst/>
            </a:prstGeom>
          </p:spPr>
        </p:pic>
        <p:sp>
          <p:nvSpPr>
            <p:cNvPr id="49" name="PA_矩形 7"/>
            <p:cNvSpPr/>
            <p:nvPr>
              <p:custDataLst>
                <p:tags r:id="rId2"/>
              </p:custDataLst>
            </p:nvPr>
          </p:nvSpPr>
          <p:spPr>
            <a:xfrm>
              <a:off x="7820" y="404"/>
              <a:ext cx="3560" cy="869"/>
            </a:xfrm>
            <a:prstGeom prst="rect">
              <a:avLst/>
            </a:prstGeom>
          </p:spPr>
          <p:txBody>
            <a:bodyPr wrap="none">
              <a:spAutoFit/>
            </a:bodyPr>
            <a:lstStyle/>
            <a:p>
              <a:pPr lvl="0" algn="ctr" defTabSz="685800">
                <a:lnSpc>
                  <a:spcPct val="120000"/>
                </a:lnSpc>
                <a:defRPr/>
              </a:pPr>
              <a:r>
                <a:rPr lang="en-US" altLang="zh-CN"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Decision Tree</a:t>
              </a:r>
              <a:endParaRPr lang="zh-CN" altLang="en-US"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pic>
          <p:nvPicPr>
            <p:cNvPr id="22" name="图片 21" descr="海报"/>
            <p:cNvPicPr>
              <a:picLocks noChangeAspect="1"/>
            </p:cNvPicPr>
            <p:nvPr/>
          </p:nvPicPr>
          <p:blipFill>
            <a:blip r:embed="rId4"/>
            <a:srcRect r="47849" b="82118"/>
            <a:stretch>
              <a:fillRect/>
            </a:stretch>
          </p:blipFill>
          <p:spPr>
            <a:xfrm rot="16200000">
              <a:off x="-1537" y="6703"/>
              <a:ext cx="5618" cy="2576"/>
            </a:xfrm>
            <a:prstGeom prst="rect">
              <a:avLst/>
            </a:prstGeom>
          </p:spPr>
        </p:pic>
      </p:grpSp>
      <p:grpSp>
        <p:nvGrpSpPr>
          <p:cNvPr id="6" name="组合 5"/>
          <p:cNvGrpSpPr/>
          <p:nvPr/>
        </p:nvGrpSpPr>
        <p:grpSpPr>
          <a:xfrm>
            <a:off x="1635760" y="1466850"/>
            <a:ext cx="4925695" cy="4389503"/>
            <a:chOff x="7909302" y="2094975"/>
            <a:chExt cx="3231664" cy="3030793"/>
          </a:xfrm>
        </p:grpSpPr>
        <p:sp>
          <p:nvSpPr>
            <p:cNvPr id="7" name="文本框 6"/>
            <p:cNvSpPr txBox="1"/>
            <p:nvPr/>
          </p:nvSpPr>
          <p:spPr>
            <a:xfrm>
              <a:off x="7909302" y="2094975"/>
              <a:ext cx="2736639" cy="251667"/>
            </a:xfrm>
            <a:prstGeom prst="rect">
              <a:avLst/>
            </a:prstGeom>
            <a:noFill/>
          </p:spPr>
          <p:txBody>
            <a:bodyPr wrap="square" rtlCol="0">
              <a:spAutoFit/>
            </a:bodyPr>
            <a:lstStyle/>
            <a:p>
              <a:pPr>
                <a:lnSpc>
                  <a:spcPct val="120000"/>
                </a:lnSpc>
              </a:pPr>
              <a:r>
                <a:rPr lang="en-US" altLang="zh-CN" sz="1480" b="1"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Model Training &amp; Evaluation</a:t>
              </a:r>
              <a:endParaRPr lang="zh-CN" altLang="en-US" sz="1480" b="1"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8" name="矩形 7"/>
            <p:cNvSpPr/>
            <p:nvPr/>
          </p:nvSpPr>
          <p:spPr>
            <a:xfrm>
              <a:off x="7914375" y="2422319"/>
              <a:ext cx="3226591" cy="2703449"/>
            </a:xfrm>
            <a:prstGeom prst="rect">
              <a:avLst/>
            </a:prstGeom>
          </p:spPr>
          <p:txBody>
            <a:bodyPr wrap="square">
              <a:spAutoFit/>
            </a:bodyPr>
            <a:lstStyle/>
            <a:p>
              <a:pPr>
                <a:lnSpc>
                  <a:spcPct val="120000"/>
                </a:lnSpc>
              </a:pPr>
              <a:r>
                <a:rPr lang="en-US" altLang="zh-CN" sz="148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With pre-processed data, we divide data into train set and test set and started the model training of decision tree.</a:t>
              </a:r>
            </a:p>
            <a:p>
              <a:pPr>
                <a:lnSpc>
                  <a:spcPct val="120000"/>
                </a:lnSpc>
              </a:pPr>
              <a:r>
                <a:rPr lang="en-US" altLang="zh-CN" sz="148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By changing the parameter in tree.DecisionTreeClassifier() function, we attempted to find out the local best solution.</a:t>
              </a:r>
            </a:p>
            <a:p>
              <a:pPr>
                <a:lnSpc>
                  <a:spcPct val="120000"/>
                </a:lnSpc>
              </a:pPr>
              <a:r>
                <a:rPr lang="en-US" altLang="zh-CN" sz="148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As is shown in the output, we can conclude that train accuracy increases when tree depth increases,</a:t>
              </a:r>
            </a:p>
            <a:p>
              <a:pPr>
                <a:lnSpc>
                  <a:spcPct val="120000"/>
                </a:lnSpc>
              </a:pPr>
              <a:r>
                <a:rPr lang="en-US" altLang="zh-CN" sz="148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but test accuracy decreases when tree depth increases, which is due to overfitting. </a:t>
              </a:r>
            </a:p>
            <a:p>
              <a:pPr>
                <a:lnSpc>
                  <a:spcPct val="120000"/>
                </a:lnSpc>
              </a:pPr>
              <a:r>
                <a:rPr lang="en-US" altLang="zh-CN" sz="148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Also, train accuracy increases when min sample decreases, but test accuracy decreases when min sampledecreases. </a:t>
              </a:r>
            </a:p>
            <a:p>
              <a:pPr>
                <a:lnSpc>
                  <a:spcPct val="120000"/>
                </a:lnSpc>
              </a:pPr>
              <a:r>
                <a:rPr lang="en-US" altLang="zh-CN" sz="1480" b="1"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To balance overfitting and accuracy, we choose tree depth=15, min sample = 5.</a:t>
              </a:r>
            </a:p>
          </p:txBody>
        </p:sp>
      </p:grpSp>
      <p:pic>
        <p:nvPicPr>
          <p:cNvPr id="2" name="图片 1"/>
          <p:cNvPicPr>
            <a:picLocks noChangeAspect="1"/>
          </p:cNvPicPr>
          <p:nvPr>
            <p:custDataLst>
              <p:tags r:id="rId1"/>
            </p:custDataLst>
          </p:nvPr>
        </p:nvPicPr>
        <p:blipFill>
          <a:blip r:embed="rId5"/>
          <a:stretch>
            <a:fillRect/>
          </a:stretch>
        </p:blipFill>
        <p:spPr>
          <a:xfrm>
            <a:off x="6753225" y="1101725"/>
            <a:ext cx="3463925" cy="53740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905"/>
            <a:ext cx="12202160" cy="6859905"/>
            <a:chOff x="-16" y="-3"/>
            <a:chExt cx="19216" cy="10803"/>
          </a:xfrm>
        </p:grpSpPr>
        <p:pic>
          <p:nvPicPr>
            <p:cNvPr id="6" name="图片 5" descr="海报"/>
            <p:cNvPicPr>
              <a:picLocks noChangeAspect="1"/>
            </p:cNvPicPr>
            <p:nvPr/>
          </p:nvPicPr>
          <p:blipFill>
            <a:blip r:embed="rId7"/>
            <a:srcRect l="57162" t="61862" r="-82" b="-77"/>
            <a:stretch>
              <a:fillRect/>
            </a:stretch>
          </p:blipFill>
          <p:spPr>
            <a:xfrm rot="16200000">
              <a:off x="13899" y="-465"/>
              <a:ext cx="4840" cy="5763"/>
            </a:xfrm>
            <a:prstGeom prst="rect">
              <a:avLst/>
            </a:prstGeom>
          </p:spPr>
        </p:pic>
        <p:sp>
          <p:nvSpPr>
            <p:cNvPr id="49" name="PA_矩形 7"/>
            <p:cNvSpPr/>
            <p:nvPr>
              <p:custDataLst>
                <p:tags r:id="rId4"/>
              </p:custDataLst>
            </p:nvPr>
          </p:nvSpPr>
          <p:spPr>
            <a:xfrm>
              <a:off x="9455" y="404"/>
              <a:ext cx="291" cy="869"/>
            </a:xfrm>
            <a:prstGeom prst="rect">
              <a:avLst/>
            </a:prstGeom>
          </p:spPr>
          <p:txBody>
            <a:bodyPr wrap="none">
              <a:spAutoFit/>
            </a:bodyPr>
            <a:lstStyle/>
            <a:p>
              <a:pPr lvl="0" algn="ctr" defTabSz="685800">
                <a:lnSpc>
                  <a:spcPct val="120000"/>
                </a:lnSpc>
                <a:defRPr/>
              </a:pPr>
              <a:endParaRPr lang="zh-CN" altLang="en-US"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pic>
          <p:nvPicPr>
            <p:cNvPr id="26" name="图片 25" descr="海报"/>
            <p:cNvPicPr>
              <a:picLocks noChangeAspect="1"/>
            </p:cNvPicPr>
            <p:nvPr/>
          </p:nvPicPr>
          <p:blipFill>
            <a:blip r:embed="rId7"/>
            <a:srcRect r="47849" b="82118"/>
            <a:stretch>
              <a:fillRect/>
            </a:stretch>
          </p:blipFill>
          <p:spPr>
            <a:xfrm rot="16200000">
              <a:off x="-1537" y="6703"/>
              <a:ext cx="5618" cy="2576"/>
            </a:xfrm>
            <a:prstGeom prst="rect">
              <a:avLst/>
            </a:prstGeom>
          </p:spPr>
        </p:pic>
      </p:grpSp>
      <p:sp>
        <p:nvSpPr>
          <p:cNvPr id="5" name="PA_矩形 7"/>
          <p:cNvSpPr/>
          <p:nvPr>
            <p:custDataLst>
              <p:tags r:id="rId1"/>
            </p:custDataLst>
          </p:nvPr>
        </p:nvSpPr>
        <p:spPr>
          <a:xfrm>
            <a:off x="2355852" y="272415"/>
            <a:ext cx="7607300" cy="607695"/>
          </a:xfrm>
          <a:prstGeom prst="rect">
            <a:avLst/>
          </a:prstGeom>
        </p:spPr>
        <p:txBody>
          <a:bodyPr wrap="none">
            <a:spAutoFit/>
          </a:bodyPr>
          <a:lstStyle/>
          <a:p>
            <a:pPr lvl="0" algn="ctr" defTabSz="685800">
              <a:lnSpc>
                <a:spcPct val="120000"/>
              </a:lnSpc>
              <a:defRPr/>
            </a:pPr>
            <a:r>
              <a:rPr lang="en-US" altLang="zh-CN"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Model</a:t>
            </a:r>
            <a:r>
              <a:rPr lang="zh-CN" altLang="en-US"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 </a:t>
            </a:r>
            <a:r>
              <a:rPr lang="en-US" altLang="zh-CN"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Visualization &amp; Algorithm Implementation</a:t>
            </a:r>
            <a:endParaRPr lang="zh-CN" altLang="en-US"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pic>
        <p:nvPicPr>
          <p:cNvPr id="3" name="图片 2"/>
          <p:cNvPicPr>
            <a:picLocks noChangeAspect="1"/>
          </p:cNvPicPr>
          <p:nvPr>
            <p:custDataLst>
              <p:tags r:id="rId2"/>
            </p:custDataLst>
          </p:nvPr>
        </p:nvPicPr>
        <p:blipFill>
          <a:blip r:embed="rId8"/>
          <a:stretch>
            <a:fillRect/>
          </a:stretch>
        </p:blipFill>
        <p:spPr>
          <a:xfrm>
            <a:off x="2492968" y="1347470"/>
            <a:ext cx="7206064" cy="3600000"/>
          </a:xfrm>
          <a:prstGeom prst="rect">
            <a:avLst/>
          </a:prstGeom>
        </p:spPr>
      </p:pic>
      <p:sp>
        <p:nvSpPr>
          <p:cNvPr id="8" name="矩形 7"/>
          <p:cNvSpPr/>
          <p:nvPr>
            <p:custDataLst>
              <p:tags r:id="rId3"/>
            </p:custDataLst>
          </p:nvPr>
        </p:nvSpPr>
        <p:spPr>
          <a:xfrm>
            <a:off x="2491423" y="5083175"/>
            <a:ext cx="7209155" cy="1223645"/>
          </a:xfrm>
          <a:prstGeom prst="rect">
            <a:avLst/>
          </a:prstGeom>
        </p:spPr>
        <p:txBody>
          <a:bodyPr wrap="square">
            <a:noAutofit/>
          </a:bodyPr>
          <a:lstStyle/>
          <a:p>
            <a:pPr>
              <a:lnSpc>
                <a:spcPct val="120000"/>
              </a:lnSpc>
            </a:pPr>
            <a:r>
              <a:rPr lang="zh-CN" altLang="en-US">
                <a:sym typeface="+mn-ea"/>
              </a:rPr>
              <a:t>The decision tree picture shown above is very complex, which is due to our various classification, though we don’t have so many features. However, it also gives us relatively high accuracy.</a:t>
            </a:r>
            <a:endParaRPr lang="en-US" altLang="zh-CN"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1905" y="6985"/>
            <a:ext cx="12202160" cy="6859905"/>
            <a:chOff x="-16" y="-3"/>
            <a:chExt cx="19216" cy="10803"/>
          </a:xfrm>
        </p:grpSpPr>
        <p:pic>
          <p:nvPicPr>
            <p:cNvPr id="54" name="图片 53" descr="海报"/>
            <p:cNvPicPr>
              <a:picLocks noChangeAspect="1"/>
            </p:cNvPicPr>
            <p:nvPr/>
          </p:nvPicPr>
          <p:blipFill>
            <a:blip r:embed="rId3"/>
            <a:srcRect l="57162" t="61862" r="-82" b="-77"/>
            <a:stretch>
              <a:fillRect/>
            </a:stretch>
          </p:blipFill>
          <p:spPr>
            <a:xfrm rot="16200000">
              <a:off x="13899" y="-465"/>
              <a:ext cx="4840" cy="5763"/>
            </a:xfrm>
            <a:prstGeom prst="rect">
              <a:avLst/>
            </a:prstGeom>
          </p:spPr>
        </p:pic>
        <p:sp>
          <p:nvSpPr>
            <p:cNvPr id="49" name="PA_矩形 7"/>
            <p:cNvSpPr/>
            <p:nvPr>
              <p:custDataLst>
                <p:tags r:id="rId1"/>
              </p:custDataLst>
            </p:nvPr>
          </p:nvSpPr>
          <p:spPr>
            <a:xfrm>
              <a:off x="7182" y="404"/>
              <a:ext cx="4837" cy="869"/>
            </a:xfrm>
            <a:prstGeom prst="rect">
              <a:avLst/>
            </a:prstGeom>
          </p:spPr>
          <p:txBody>
            <a:bodyPr wrap="none">
              <a:spAutoFit/>
            </a:bodyPr>
            <a:lstStyle/>
            <a:p>
              <a:pPr lvl="0" algn="ctr" defTabSz="685800">
                <a:lnSpc>
                  <a:spcPct val="120000"/>
                </a:lnSpc>
                <a:defRPr/>
              </a:pPr>
              <a:r>
                <a:rPr lang="en-US" altLang="zh-CN"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Ensemble Learning</a:t>
              </a:r>
              <a:endParaRPr lang="zh-CN" altLang="en-US"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pic>
          <p:nvPicPr>
            <p:cNvPr id="53" name="图片 52" descr="海报"/>
            <p:cNvPicPr>
              <a:picLocks noChangeAspect="1"/>
            </p:cNvPicPr>
            <p:nvPr/>
          </p:nvPicPr>
          <p:blipFill>
            <a:blip r:embed="rId3"/>
            <a:srcRect r="47849" b="82118"/>
            <a:stretch>
              <a:fillRect/>
            </a:stretch>
          </p:blipFill>
          <p:spPr>
            <a:xfrm rot="16200000">
              <a:off x="-1537" y="6703"/>
              <a:ext cx="5618" cy="2576"/>
            </a:xfrm>
            <a:prstGeom prst="rect">
              <a:avLst/>
            </a:prstGeom>
          </p:spPr>
        </p:pic>
      </p:grpSp>
      <p:grpSp>
        <p:nvGrpSpPr>
          <p:cNvPr id="15" name="组合 14"/>
          <p:cNvGrpSpPr/>
          <p:nvPr/>
        </p:nvGrpSpPr>
        <p:grpSpPr>
          <a:xfrm>
            <a:off x="1568897" y="4254343"/>
            <a:ext cx="1039318" cy="1039318"/>
            <a:chOff x="8751928" y="1584522"/>
            <a:chExt cx="1039318" cy="1039318"/>
          </a:xfrm>
          <a:solidFill>
            <a:srgbClr val="8A584D"/>
          </a:solidFill>
        </p:grpSpPr>
        <p:grpSp>
          <p:nvGrpSpPr>
            <p:cNvPr id="16" name="组合 15"/>
            <p:cNvGrpSpPr/>
            <p:nvPr/>
          </p:nvGrpSpPr>
          <p:grpSpPr>
            <a:xfrm>
              <a:off x="8751928" y="1584522"/>
              <a:ext cx="1039318" cy="1039318"/>
              <a:chOff x="2506237" y="1800923"/>
              <a:chExt cx="1215483" cy="1215483"/>
            </a:xfrm>
            <a:grpFill/>
          </p:grpSpPr>
          <p:sp>
            <p:nvSpPr>
              <p:cNvPr id="21" name="流程图: 接点 20"/>
              <p:cNvSpPr/>
              <p:nvPr/>
            </p:nvSpPr>
            <p:spPr>
              <a:xfrm>
                <a:off x="2506237" y="1800923"/>
                <a:ext cx="1215483" cy="121548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bg1"/>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22" name="流程图: 接点 21"/>
              <p:cNvSpPr/>
              <p:nvPr/>
            </p:nvSpPr>
            <p:spPr>
              <a:xfrm>
                <a:off x="2553166" y="1847852"/>
                <a:ext cx="1121626" cy="1121626"/>
              </a:xfrm>
              <a:prstGeom prst="flowChartConnector">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bg1"/>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grpSp>
          <p:nvGrpSpPr>
            <p:cNvPr id="17" name="组合 16"/>
            <p:cNvGrpSpPr/>
            <p:nvPr/>
          </p:nvGrpSpPr>
          <p:grpSpPr>
            <a:xfrm>
              <a:off x="9008483" y="1845440"/>
              <a:ext cx="526208" cy="527922"/>
              <a:chOff x="4450244" y="2134845"/>
              <a:chExt cx="487363" cy="488950"/>
            </a:xfrm>
            <a:grpFill/>
          </p:grpSpPr>
          <p:sp>
            <p:nvSpPr>
              <p:cNvPr id="18" name="AutoShape 123"/>
              <p:cNvSpPr/>
              <p:nvPr/>
            </p:nvSpPr>
            <p:spPr bwMode="auto">
              <a:xfrm>
                <a:off x="4450244" y="2134845"/>
                <a:ext cx="487363" cy="4889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solidFill>
                <a:schemeClr val="bg1"/>
              </a:solidFill>
              <a:ln>
                <a:noFill/>
              </a:ln>
              <a:effectLst/>
            </p:spPr>
            <p:txBody>
              <a:bodyPr lIns="50800" tIns="50800" rIns="50800" bIns="50800" anchor="ctr"/>
              <a:lstStyle/>
              <a:p>
                <a:pPr defTabSz="608965" eaLnBrk="1" fontAlgn="auto" hangingPunct="1">
                  <a:lnSpc>
                    <a:spcPct val="120000"/>
                  </a:lnSpc>
                  <a:defRPr/>
                </a:pPr>
                <a:endParaRPr lang="en-US" sz="4000">
                  <a:solidFill>
                    <a:schemeClr val="bg1"/>
                  </a:solidFill>
                  <a:effectLst>
                    <a:outerShdw blurRad="38100" dist="38100" dir="2700000" algn="tl">
                      <a:srgbClr val="000000"/>
                    </a:outerShdw>
                  </a:effectLst>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19" name="AutoShape 124"/>
              <p:cNvSpPr/>
              <p:nvPr/>
            </p:nvSpPr>
            <p:spPr bwMode="auto">
              <a:xfrm>
                <a:off x="4586769" y="2271370"/>
                <a:ext cx="214313" cy="2127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50800" tIns="50800" rIns="50800" bIns="50800" anchor="ctr"/>
              <a:lstStyle/>
              <a:p>
                <a:pPr defTabSz="608965" eaLnBrk="1" fontAlgn="auto" hangingPunct="1">
                  <a:lnSpc>
                    <a:spcPct val="120000"/>
                  </a:lnSpc>
                  <a:defRPr/>
                </a:pPr>
                <a:endParaRPr lang="en-US" sz="4000">
                  <a:solidFill>
                    <a:schemeClr val="bg1"/>
                  </a:solidFill>
                  <a:effectLst>
                    <a:outerShdw blurRad="38100" dist="38100" dir="2700000" algn="tl">
                      <a:srgbClr val="000000"/>
                    </a:outerShdw>
                  </a:effectLst>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20" name="AutoShape 125"/>
              <p:cNvSpPr/>
              <p:nvPr/>
            </p:nvSpPr>
            <p:spPr bwMode="auto">
              <a:xfrm>
                <a:off x="4632807" y="2315820"/>
                <a:ext cx="122237"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solidFill>
                <a:schemeClr val="bg1"/>
              </a:solidFill>
              <a:ln>
                <a:noFill/>
              </a:ln>
              <a:effectLst/>
            </p:spPr>
            <p:txBody>
              <a:bodyPr lIns="50800" tIns="50800" rIns="50800" bIns="50800" anchor="ctr"/>
              <a:lstStyle/>
              <a:p>
                <a:pPr defTabSz="608965" eaLnBrk="1" fontAlgn="auto" hangingPunct="1">
                  <a:lnSpc>
                    <a:spcPct val="120000"/>
                  </a:lnSpc>
                  <a:defRPr/>
                </a:pPr>
                <a:endParaRPr lang="en-US" sz="4000">
                  <a:solidFill>
                    <a:schemeClr val="bg1"/>
                  </a:solidFill>
                  <a:effectLst>
                    <a:outerShdw blurRad="38100" dist="38100" dir="2700000" algn="tl">
                      <a:srgbClr val="000000"/>
                    </a:outerShdw>
                  </a:effectLst>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grpSp>
      <p:grpSp>
        <p:nvGrpSpPr>
          <p:cNvPr id="23" name="组合 22"/>
          <p:cNvGrpSpPr/>
          <p:nvPr/>
        </p:nvGrpSpPr>
        <p:grpSpPr>
          <a:xfrm>
            <a:off x="1568897" y="2092078"/>
            <a:ext cx="1039318" cy="1039318"/>
            <a:chOff x="2204580" y="1544395"/>
            <a:chExt cx="1039318" cy="1039318"/>
          </a:xfrm>
          <a:solidFill>
            <a:srgbClr val="2D3D54"/>
          </a:solidFill>
        </p:grpSpPr>
        <p:grpSp>
          <p:nvGrpSpPr>
            <p:cNvPr id="24" name="组合 23"/>
            <p:cNvGrpSpPr/>
            <p:nvPr/>
          </p:nvGrpSpPr>
          <p:grpSpPr>
            <a:xfrm>
              <a:off x="2204580" y="1544395"/>
              <a:ext cx="1039318" cy="1039318"/>
              <a:chOff x="2506237" y="1800923"/>
              <a:chExt cx="1215483" cy="1215483"/>
            </a:xfrm>
            <a:grpFill/>
          </p:grpSpPr>
          <p:sp>
            <p:nvSpPr>
              <p:cNvPr id="27" name="流程图: 接点 26"/>
              <p:cNvSpPr/>
              <p:nvPr/>
            </p:nvSpPr>
            <p:spPr>
              <a:xfrm>
                <a:off x="2506237" y="1800923"/>
                <a:ext cx="1215483" cy="121548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bg1"/>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28" name="流程图: 接点 27"/>
              <p:cNvSpPr/>
              <p:nvPr/>
            </p:nvSpPr>
            <p:spPr>
              <a:xfrm>
                <a:off x="2553166" y="1847852"/>
                <a:ext cx="1121626" cy="1121626"/>
              </a:xfrm>
              <a:prstGeom prst="flowChartConnector">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bg1"/>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sp>
          <p:nvSpPr>
            <p:cNvPr id="25" name="AutoShape 103"/>
            <p:cNvSpPr/>
            <p:nvPr/>
          </p:nvSpPr>
          <p:spPr bwMode="auto">
            <a:xfrm>
              <a:off x="2567556" y="1950554"/>
              <a:ext cx="174625"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grpFill/>
            <a:ln>
              <a:noFill/>
            </a:ln>
            <a:effectLst/>
          </p:spPr>
          <p:txBody>
            <a:bodyPr lIns="50800" tIns="50800" rIns="50800" bIns="50800" anchor="ctr"/>
            <a:lstStyle/>
            <a:p>
              <a:pPr defTabSz="608965" eaLnBrk="1" fontAlgn="auto" hangingPunct="1">
                <a:lnSpc>
                  <a:spcPct val="120000"/>
                </a:lnSpc>
                <a:defRPr/>
              </a:pPr>
              <a:endParaRPr lang="en-US" sz="4000">
                <a:solidFill>
                  <a:schemeClr val="bg1"/>
                </a:solidFill>
                <a:effectLst>
                  <a:outerShdw blurRad="38100" dist="38100" dir="2700000" algn="tl">
                    <a:srgbClr val="000000"/>
                  </a:outerShdw>
                </a:effectLst>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26" name="AutoShape 104"/>
            <p:cNvSpPr/>
            <p:nvPr/>
          </p:nvSpPr>
          <p:spPr bwMode="auto">
            <a:xfrm>
              <a:off x="2489769" y="1874354"/>
              <a:ext cx="488950" cy="425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solidFill>
              <a:schemeClr val="bg1"/>
            </a:solidFill>
            <a:ln>
              <a:noFill/>
            </a:ln>
            <a:effectLst/>
          </p:spPr>
          <p:txBody>
            <a:bodyPr lIns="50800" tIns="50800" rIns="50800" bIns="50800" anchor="ctr"/>
            <a:lstStyle/>
            <a:p>
              <a:pPr defTabSz="608965" eaLnBrk="1" fontAlgn="auto" hangingPunct="1">
                <a:lnSpc>
                  <a:spcPct val="120000"/>
                </a:lnSpc>
                <a:defRPr/>
              </a:pPr>
              <a:endParaRPr lang="en-US" sz="4000">
                <a:solidFill>
                  <a:schemeClr val="bg1"/>
                </a:solidFill>
                <a:effectLst>
                  <a:outerShdw blurRad="38100" dist="38100" dir="2700000" algn="tl">
                    <a:srgbClr val="000000"/>
                  </a:outerShdw>
                </a:effectLst>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cxnSp>
        <p:nvCxnSpPr>
          <p:cNvPr id="30" name="直接连接符 29"/>
          <p:cNvCxnSpPr/>
          <p:nvPr/>
        </p:nvCxnSpPr>
        <p:spPr>
          <a:xfrm>
            <a:off x="1739727" y="3674133"/>
            <a:ext cx="9241079" cy="0"/>
          </a:xfrm>
          <a:prstGeom prst="line">
            <a:avLst/>
          </a:prstGeom>
          <a:ln w="12700">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2853277" y="2251791"/>
            <a:ext cx="7975129" cy="534035"/>
          </a:xfrm>
          <a:prstGeom prst="rect">
            <a:avLst/>
          </a:prstGeom>
        </p:spPr>
        <p:txBody>
          <a:bodyPr wrap="square">
            <a:spAutoFit/>
          </a:bodyPr>
          <a:lstStyle/>
          <a:p>
            <a:pPr>
              <a:lnSpc>
                <a:spcPct val="120000"/>
              </a:lnSpc>
            </a:pPr>
            <a:r>
              <a:rPr lang="en-US" altLang="zh-CN" sz="240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H</a:t>
            </a:r>
            <a:r>
              <a:rPr lang="zh-CN" altLang="en-US" sz="240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eterogeneous</a:t>
            </a:r>
            <a:endParaRPr lang="en-US" altLang="zh-CN" sz="240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44" name="矩形 43"/>
          <p:cNvSpPr/>
          <p:nvPr/>
        </p:nvSpPr>
        <p:spPr>
          <a:xfrm>
            <a:off x="2853277" y="4383098"/>
            <a:ext cx="7975129" cy="534035"/>
          </a:xfrm>
          <a:prstGeom prst="rect">
            <a:avLst/>
          </a:prstGeom>
        </p:spPr>
        <p:txBody>
          <a:bodyPr wrap="square">
            <a:spAutoFit/>
          </a:bodyPr>
          <a:lstStyle/>
          <a:p>
            <a:pPr>
              <a:lnSpc>
                <a:spcPct val="120000"/>
              </a:lnSpc>
            </a:pPr>
            <a:r>
              <a:rPr lang="en-US" altLang="zh-CN" sz="240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H</a:t>
            </a:r>
            <a:r>
              <a:rPr lang="zh-CN" altLang="en-US" sz="240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omogeneous</a:t>
            </a: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1000"/>
                                        <p:tgtEl>
                                          <p:spTgt spid="30"/>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Effect transition="in" filter="fade">
                                      <p:cBhvr>
                                        <p:cTn id="13" dur="500"/>
                                        <p:tgtEl>
                                          <p:spTgt spid="23"/>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up)">
                                      <p:cBhvr>
                                        <p:cTn id="17" dur="750"/>
                                        <p:tgtEl>
                                          <p:spTgt spid="35"/>
                                        </p:tgtEl>
                                      </p:cBhvr>
                                    </p:animEffect>
                                  </p:childTnLst>
                                </p:cTn>
                              </p:par>
                            </p:childTnLst>
                          </p:cTn>
                        </p:par>
                        <p:par>
                          <p:cTn id="18" fill="hold">
                            <p:stCondLst>
                              <p:cond delay="2500"/>
                            </p:stCondLst>
                            <p:childTnLst>
                              <p:par>
                                <p:cTn id="19" presetID="53" presetClass="entr" presetSubtype="16"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Effect transition="in" filter="fade">
                                      <p:cBhvr>
                                        <p:cTn id="23" dur="500"/>
                                        <p:tgtEl>
                                          <p:spTgt spid="15"/>
                                        </p:tgtEl>
                                      </p:cBhvr>
                                    </p:animEffect>
                                  </p:childTnLst>
                                </p:cTn>
                              </p:par>
                            </p:childTnLst>
                          </p:cTn>
                        </p:par>
                        <p:par>
                          <p:cTn id="24" fill="hold">
                            <p:stCondLst>
                              <p:cond delay="3000"/>
                            </p:stCondLst>
                            <p:childTnLst>
                              <p:par>
                                <p:cTn id="25" presetID="22" presetClass="entr" presetSubtype="1" fill="hold" grpId="0"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up)">
                                      <p:cBhvr>
                                        <p:cTn id="27"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1905" y="6985"/>
            <a:ext cx="12202160" cy="6859905"/>
            <a:chOff x="-16" y="-3"/>
            <a:chExt cx="19216" cy="10803"/>
          </a:xfrm>
        </p:grpSpPr>
        <p:pic>
          <p:nvPicPr>
            <p:cNvPr id="54" name="图片 53" descr="海报"/>
            <p:cNvPicPr>
              <a:picLocks noChangeAspect="1"/>
            </p:cNvPicPr>
            <p:nvPr/>
          </p:nvPicPr>
          <p:blipFill>
            <a:blip r:embed="rId13"/>
            <a:srcRect l="57162" t="61862" r="-82" b="-77"/>
            <a:stretch>
              <a:fillRect/>
            </a:stretch>
          </p:blipFill>
          <p:spPr>
            <a:xfrm rot="16200000">
              <a:off x="13899" y="-465"/>
              <a:ext cx="4840" cy="5763"/>
            </a:xfrm>
            <a:prstGeom prst="rect">
              <a:avLst/>
            </a:prstGeom>
          </p:spPr>
        </p:pic>
        <p:sp>
          <p:nvSpPr>
            <p:cNvPr id="49" name="PA_矩形 7"/>
            <p:cNvSpPr/>
            <p:nvPr>
              <p:custDataLst>
                <p:tags r:id="rId10"/>
              </p:custDataLst>
            </p:nvPr>
          </p:nvSpPr>
          <p:spPr>
            <a:xfrm>
              <a:off x="7182" y="404"/>
              <a:ext cx="4837" cy="869"/>
            </a:xfrm>
            <a:prstGeom prst="rect">
              <a:avLst/>
            </a:prstGeom>
          </p:spPr>
          <p:txBody>
            <a:bodyPr wrap="none">
              <a:spAutoFit/>
            </a:bodyPr>
            <a:lstStyle/>
            <a:p>
              <a:pPr lvl="0" algn="ctr" defTabSz="685800">
                <a:lnSpc>
                  <a:spcPct val="120000"/>
                </a:lnSpc>
                <a:defRPr/>
              </a:pPr>
              <a:r>
                <a:rPr lang="en-US" altLang="zh-CN"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Ensemble Learning</a:t>
              </a:r>
              <a:endParaRPr lang="zh-CN" altLang="en-US"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pic>
          <p:nvPicPr>
            <p:cNvPr id="53" name="图片 52" descr="海报"/>
            <p:cNvPicPr>
              <a:picLocks noChangeAspect="1"/>
            </p:cNvPicPr>
            <p:nvPr/>
          </p:nvPicPr>
          <p:blipFill>
            <a:blip r:embed="rId13"/>
            <a:srcRect r="47849" b="82118"/>
            <a:stretch>
              <a:fillRect/>
            </a:stretch>
          </p:blipFill>
          <p:spPr>
            <a:xfrm rot="16200000">
              <a:off x="-1537" y="6703"/>
              <a:ext cx="5618" cy="2576"/>
            </a:xfrm>
            <a:prstGeom prst="rect">
              <a:avLst/>
            </a:prstGeom>
          </p:spPr>
        </p:pic>
      </p:grpSp>
      <p:sp>
        <p:nvSpPr>
          <p:cNvPr id="32" name="矩形 31"/>
          <p:cNvSpPr/>
          <p:nvPr/>
        </p:nvSpPr>
        <p:spPr>
          <a:xfrm>
            <a:off x="1569085" y="2167890"/>
            <a:ext cx="4827905" cy="560070"/>
          </a:xfrm>
          <a:prstGeom prst="rect">
            <a:avLst/>
          </a:prstGeom>
          <a:solidFill>
            <a:srgbClr val="8A584D"/>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6700" marR="0" lvl="0" indent="508000" algn="ctr" defTabSz="914400" rtl="0" eaLnBrk="1" fontAlgn="auto" latinLnBrk="0" hangingPunct="1">
              <a:lnSpc>
                <a:spcPct val="120000"/>
              </a:lnSpc>
              <a:buClrTx/>
              <a:buSzTx/>
              <a:buFontTx/>
              <a:buNone/>
              <a:defRPr/>
            </a:pPr>
            <a:endParaRPr kumimoji="0" lang="zh-CN" altLang="en-US" sz="2540" b="1" i="0" u="none" strike="noStrike" kern="100" cap="none" spc="0" normalizeH="0" baseline="0" noProof="0" dirty="0">
              <a:ln>
                <a:noFill/>
              </a:ln>
              <a:solidFill>
                <a:prstClr val="white"/>
              </a:solidFill>
              <a:effectLst/>
              <a:uLnTx/>
              <a:uFillTx/>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33" name="Rectangle 42"/>
          <p:cNvSpPr/>
          <p:nvPr/>
        </p:nvSpPr>
        <p:spPr>
          <a:xfrm>
            <a:off x="1568450" y="2806065"/>
            <a:ext cx="4828540" cy="2003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20000"/>
              </a:lnSpc>
            </a:pPr>
            <a:r>
              <a:rPr lang="zh-CN" altLang="en-US" sz="148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Majority/Hard Voting</a:t>
            </a:r>
            <a:r>
              <a:rPr lang="en-US" altLang="zh-CN" sz="148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——the class label represents the majority (mode) of the class labels predicted by each individual classifier</a:t>
            </a:r>
          </a:p>
          <a:p>
            <a:pPr>
              <a:lnSpc>
                <a:spcPct val="120000"/>
              </a:lnSpc>
            </a:pPr>
            <a:endParaRPr lang="en-US" altLang="zh-CN" sz="148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a:p>
            <a:pPr>
              <a:lnSpc>
                <a:spcPct val="120000"/>
              </a:lnSpc>
            </a:pPr>
            <a:r>
              <a:rPr lang="zh-CN" altLang="en-US" sz="148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Weighted Average Probabilities (Soft Voting)</a:t>
            </a:r>
            <a:r>
              <a:rPr lang="en-US" altLang="zh-CN" sz="148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——returns the class label as argmax of the sum of predicted probabilities</a:t>
            </a:r>
          </a:p>
        </p:txBody>
      </p:sp>
      <p:sp>
        <p:nvSpPr>
          <p:cNvPr id="34" name="文本框 33"/>
          <p:cNvSpPr txBox="1"/>
          <p:nvPr/>
        </p:nvSpPr>
        <p:spPr>
          <a:xfrm>
            <a:off x="1568450" y="2127885"/>
            <a:ext cx="4828540" cy="560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gn="ctr">
              <a:lnSpc>
                <a:spcPct val="120000"/>
              </a:lnSpc>
            </a:pPr>
            <a:r>
              <a:rPr lang="en-US" altLang="zh-CN" sz="2540" b="0" spc="300" dirty="0">
                <a:solidFill>
                  <a:schemeClr val="bg1"/>
                </a:solidFill>
                <a:latin typeface="zihun59hao-chuangcuhei" panose="00000500000000000000" pitchFamily="2" charset="-122"/>
                <a:ea typeface="zihun59hao-chuangcuhei" panose="00000500000000000000" pitchFamily="2" charset="-122"/>
                <a:sym typeface="zihun59hao-chuangcuhei" panose="00000500000000000000" pitchFamily="2" charset="-122"/>
              </a:rPr>
              <a:t>Voting</a:t>
            </a:r>
            <a:endParaRPr lang="zh-CN" altLang="en-US" sz="2540" b="0" spc="300" dirty="0">
              <a:solidFill>
                <a:schemeClr val="bg1"/>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36" name="矩形 35"/>
          <p:cNvSpPr/>
          <p:nvPr/>
        </p:nvSpPr>
        <p:spPr>
          <a:xfrm>
            <a:off x="1568508" y="4903178"/>
            <a:ext cx="4828540" cy="61727"/>
          </a:xfrm>
          <a:prstGeom prst="rect">
            <a:avLst/>
          </a:prstGeom>
          <a:solidFill>
            <a:srgbClr val="2D3D54"/>
          </a:solidFill>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6700" marR="0" lvl="0" indent="508000" algn="ctr" defTabSz="914400" rtl="0" eaLnBrk="1" fontAlgn="auto" latinLnBrk="0" hangingPunct="1">
              <a:lnSpc>
                <a:spcPct val="120000"/>
              </a:lnSpc>
              <a:buClrTx/>
              <a:buSzTx/>
              <a:buFontTx/>
              <a:buNone/>
              <a:defRPr/>
            </a:pPr>
            <a:endParaRPr kumimoji="0" lang="zh-CN" altLang="en-US" sz="2540" b="1" i="0" u="none" strike="noStrike" kern="100" cap="none" spc="0" normalizeH="0" baseline="0" noProof="0" dirty="0">
              <a:ln>
                <a:noFill/>
              </a:ln>
              <a:solidFill>
                <a:prstClr val="white"/>
              </a:solidFill>
              <a:effectLst/>
              <a:uLnTx/>
              <a:uFillTx/>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44" name="矩形 43"/>
          <p:cNvSpPr/>
          <p:nvPr>
            <p:custDataLst>
              <p:tags r:id="rId2"/>
            </p:custDataLst>
          </p:nvPr>
        </p:nvSpPr>
        <p:spPr>
          <a:xfrm>
            <a:off x="1568921" y="1479194"/>
            <a:ext cx="7975129" cy="534035"/>
          </a:xfrm>
          <a:prstGeom prst="rect">
            <a:avLst/>
          </a:prstGeom>
        </p:spPr>
        <p:txBody>
          <a:bodyPr wrap="square">
            <a:spAutoFit/>
          </a:bodyPr>
          <a:lstStyle/>
          <a:p>
            <a:pPr>
              <a:lnSpc>
                <a:spcPct val="120000"/>
              </a:lnSpc>
            </a:pPr>
            <a:r>
              <a:rPr lang="en-US" altLang="zh-CN" sz="240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H</a:t>
            </a:r>
            <a:r>
              <a:rPr lang="zh-CN" altLang="en-US" sz="240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eterogeneous</a:t>
            </a:r>
          </a:p>
        </p:txBody>
      </p:sp>
      <p:sp>
        <p:nvSpPr>
          <p:cNvPr id="3" name="文本框 2"/>
          <p:cNvSpPr txBox="1"/>
          <p:nvPr>
            <p:custDataLst>
              <p:tags r:id="rId3"/>
            </p:custDataLst>
          </p:nvPr>
        </p:nvSpPr>
        <p:spPr>
          <a:xfrm>
            <a:off x="7105015" y="2127885"/>
            <a:ext cx="4064000" cy="368300"/>
          </a:xfrm>
          <a:prstGeom prst="rect">
            <a:avLst/>
          </a:prstGeom>
          <a:noFill/>
        </p:spPr>
        <p:txBody>
          <a:bodyPr wrap="square" rtlCol="0">
            <a:spAutoFit/>
          </a:bodyPr>
          <a:lstStyle/>
          <a:p>
            <a:r>
              <a:rPr lang="en-US" altLang="zh-CN"/>
              <a:t>Evaluation of Voting</a:t>
            </a:r>
            <a:endParaRPr lang="zh-CN" altLang="en-US"/>
          </a:p>
        </p:txBody>
      </p:sp>
      <p:sp>
        <p:nvSpPr>
          <p:cNvPr id="5" name="文本框 4"/>
          <p:cNvSpPr txBox="1"/>
          <p:nvPr>
            <p:custDataLst>
              <p:tags r:id="rId4"/>
            </p:custDataLst>
          </p:nvPr>
        </p:nvSpPr>
        <p:spPr>
          <a:xfrm>
            <a:off x="6848793" y="3663315"/>
            <a:ext cx="1325245" cy="368300"/>
          </a:xfrm>
          <a:prstGeom prst="rect">
            <a:avLst/>
          </a:prstGeom>
          <a:noFill/>
        </p:spPr>
        <p:txBody>
          <a:bodyPr wrap="square" rtlCol="0">
            <a:spAutoFit/>
          </a:bodyPr>
          <a:lstStyle/>
          <a:p>
            <a:r>
              <a:rPr lang="en-US" altLang="zh-CN"/>
              <a:t>Soft Voting</a:t>
            </a:r>
            <a:endParaRPr lang="zh-CN" altLang="en-US"/>
          </a:p>
        </p:txBody>
      </p:sp>
      <p:sp>
        <p:nvSpPr>
          <p:cNvPr id="6" name="文本框 5"/>
          <p:cNvSpPr txBox="1"/>
          <p:nvPr>
            <p:custDataLst>
              <p:tags r:id="rId5"/>
            </p:custDataLst>
          </p:nvPr>
        </p:nvSpPr>
        <p:spPr>
          <a:xfrm>
            <a:off x="6785610" y="2591435"/>
            <a:ext cx="1451610" cy="368300"/>
          </a:xfrm>
          <a:prstGeom prst="rect">
            <a:avLst/>
          </a:prstGeom>
          <a:noFill/>
        </p:spPr>
        <p:txBody>
          <a:bodyPr wrap="square" rtlCol="0">
            <a:spAutoFit/>
          </a:bodyPr>
          <a:lstStyle/>
          <a:p>
            <a:r>
              <a:rPr lang="en-US" altLang="zh-CN"/>
              <a:t>Hard Voting</a:t>
            </a:r>
            <a:endParaRPr lang="zh-CN" altLang="en-US"/>
          </a:p>
        </p:txBody>
      </p:sp>
      <p:sp>
        <p:nvSpPr>
          <p:cNvPr id="7" name="文本框 6"/>
          <p:cNvSpPr txBox="1"/>
          <p:nvPr>
            <p:custDataLst>
              <p:tags r:id="rId6"/>
            </p:custDataLst>
          </p:nvPr>
        </p:nvSpPr>
        <p:spPr>
          <a:xfrm>
            <a:off x="9935210" y="3880485"/>
            <a:ext cx="1672590" cy="922020"/>
          </a:xfrm>
          <a:prstGeom prst="rect">
            <a:avLst/>
          </a:prstGeom>
          <a:noFill/>
        </p:spPr>
        <p:txBody>
          <a:bodyPr wrap="square" rtlCol="0">
            <a:spAutoFit/>
          </a:bodyPr>
          <a:lstStyle/>
          <a:p>
            <a:pPr algn="just"/>
            <a:r>
              <a:rPr lang="en-US" altLang="zh-CN" b="1">
                <a:solidFill>
                  <a:srgbClr val="FF0000"/>
                </a:solidFill>
              </a:rPr>
              <a:t>Better score</a:t>
            </a:r>
            <a:r>
              <a:rPr lang="en-US" altLang="zh-CN"/>
              <a:t> but also </a:t>
            </a:r>
            <a:r>
              <a:rPr lang="en-US" altLang="zh-CN" b="1">
                <a:solidFill>
                  <a:srgbClr val="FF0000"/>
                </a:solidFill>
              </a:rPr>
              <a:t>very slow</a:t>
            </a:r>
          </a:p>
        </p:txBody>
      </p:sp>
      <p:sp>
        <p:nvSpPr>
          <p:cNvPr id="8" name="文本框 7"/>
          <p:cNvSpPr txBox="1"/>
          <p:nvPr>
            <p:custDataLst>
              <p:tags r:id="rId7"/>
            </p:custDataLst>
          </p:nvPr>
        </p:nvSpPr>
        <p:spPr>
          <a:xfrm>
            <a:off x="9935210" y="2687955"/>
            <a:ext cx="1338580" cy="922020"/>
          </a:xfrm>
          <a:prstGeom prst="rect">
            <a:avLst/>
          </a:prstGeom>
          <a:noFill/>
        </p:spPr>
        <p:txBody>
          <a:bodyPr wrap="square" rtlCol="0">
            <a:spAutoFit/>
          </a:bodyPr>
          <a:lstStyle/>
          <a:p>
            <a:pPr algn="just"/>
            <a:r>
              <a:rPr lang="en-US" altLang="zh-CN" b="1">
                <a:solidFill>
                  <a:srgbClr val="FF0000"/>
                </a:solidFill>
              </a:rPr>
              <a:t>No better score</a:t>
            </a:r>
            <a:r>
              <a:rPr lang="en-US" altLang="zh-CN"/>
              <a:t> and </a:t>
            </a:r>
            <a:r>
              <a:rPr lang="en-US" altLang="zh-CN" b="1">
                <a:solidFill>
                  <a:srgbClr val="FF0000"/>
                </a:solidFill>
              </a:rPr>
              <a:t>very slow</a:t>
            </a:r>
          </a:p>
        </p:txBody>
      </p:sp>
      <p:pic>
        <p:nvPicPr>
          <p:cNvPr id="11" name="图片 10"/>
          <p:cNvPicPr/>
          <p:nvPr>
            <p:custDataLst>
              <p:tags r:id="rId8"/>
            </p:custDataLst>
          </p:nvPr>
        </p:nvPicPr>
        <p:blipFill>
          <a:blip r:embed="rId14"/>
          <a:srcRect t="61908" r="18234" b="-3026"/>
          <a:stretch>
            <a:fillRect/>
          </a:stretch>
        </p:blipFill>
        <p:spPr>
          <a:xfrm>
            <a:off x="6685280" y="3011805"/>
            <a:ext cx="3146425" cy="396875"/>
          </a:xfrm>
          <a:prstGeom prst="rect">
            <a:avLst/>
          </a:prstGeom>
        </p:spPr>
      </p:pic>
      <p:pic>
        <p:nvPicPr>
          <p:cNvPr id="12" name="图片 11"/>
          <p:cNvPicPr/>
          <p:nvPr>
            <p:custDataLst>
              <p:tags r:id="rId9"/>
            </p:custDataLst>
          </p:nvPr>
        </p:nvPicPr>
        <p:blipFill>
          <a:blip r:embed="rId15"/>
          <a:srcRect t="61560" r="16862" b="-1489"/>
          <a:stretch>
            <a:fillRect/>
          </a:stretch>
        </p:blipFill>
        <p:spPr>
          <a:xfrm>
            <a:off x="6685280" y="4142105"/>
            <a:ext cx="3146425" cy="396875"/>
          </a:xfrm>
          <a:prstGeom prst="rect">
            <a:avLst/>
          </a:prstGeom>
        </p:spPr>
      </p:pic>
      <p:pic>
        <p:nvPicPr>
          <p:cNvPr id="13" name="图片 12"/>
          <p:cNvPicPr/>
          <p:nvPr/>
        </p:nvPicPr>
        <p:blipFill>
          <a:blip r:embed="rId16"/>
          <a:srcRect l="7536" t="42798" r="85943" b="54097"/>
          <a:stretch>
            <a:fillRect/>
          </a:stretch>
        </p:blipFill>
        <p:spPr>
          <a:xfrm>
            <a:off x="8205788" y="2676208"/>
            <a:ext cx="795020" cy="198755"/>
          </a:xfrm>
          <a:prstGeom prst="rect">
            <a:avLst/>
          </a:prstGeom>
        </p:spPr>
      </p:pic>
      <p:pic>
        <p:nvPicPr>
          <p:cNvPr id="14" name="图片 13"/>
          <p:cNvPicPr/>
          <p:nvPr/>
        </p:nvPicPr>
        <p:blipFill>
          <a:blip r:embed="rId17"/>
          <a:srcRect l="7969" t="38214" r="85926" b="58389"/>
          <a:stretch>
            <a:fillRect/>
          </a:stretch>
        </p:blipFill>
        <p:spPr>
          <a:xfrm>
            <a:off x="8205788" y="3748088"/>
            <a:ext cx="795020" cy="198755"/>
          </a:xfrm>
          <a:prstGeom prst="rect">
            <a:avLst/>
          </a:prstGeom>
        </p:spPr>
      </p:pic>
      <p:sp>
        <p:nvSpPr>
          <p:cNvPr id="15" name="文本框 14"/>
          <p:cNvSpPr txBox="1"/>
          <p:nvPr/>
        </p:nvSpPr>
        <p:spPr>
          <a:xfrm>
            <a:off x="1569085" y="5198745"/>
            <a:ext cx="10038080" cy="1320165"/>
          </a:xfrm>
          <a:prstGeom prst="rect">
            <a:avLst/>
          </a:prstGeom>
          <a:noFill/>
        </p:spPr>
        <p:txBody>
          <a:bodyPr wrap="square" rtlCol="0" anchor="t">
            <a:noAutofit/>
          </a:bodyPr>
          <a:lstStyle/>
          <a:p>
            <a:r>
              <a:rPr lang="en-US" altLang="zh-CN"/>
              <a:t>T</a:t>
            </a:r>
            <a:r>
              <a:rPr lang="zh-CN" altLang="en-US"/>
              <a:t>here was no significant improvement in the performance of voting compared to component learners. This may be because although we follow the heterogeneity requirements of the voting algorithm for component learners when processing, high-quality voting </a:t>
            </a:r>
            <a:r>
              <a:rPr lang="zh-CN" altLang="en-US">
                <a:solidFill>
                  <a:srgbClr val="FF0000"/>
                </a:solidFill>
              </a:rPr>
              <a:t>also requires that component learners have relatively similar effects</a:t>
            </a:r>
            <a:r>
              <a:rPr lang="en-US" altLang="zh-CN">
                <a:solidFill>
                  <a:srgbClr val="FF0000"/>
                </a:solidFill>
              </a:rPr>
              <a:t> (not satisfied)</a:t>
            </a:r>
            <a:r>
              <a:rPr lang="zh-CN" altLang="en-US"/>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1905" y="6985"/>
            <a:ext cx="12202160" cy="6859905"/>
            <a:chOff x="-16" y="-3"/>
            <a:chExt cx="19216" cy="10803"/>
          </a:xfrm>
        </p:grpSpPr>
        <p:pic>
          <p:nvPicPr>
            <p:cNvPr id="54" name="图片 53" descr="海报"/>
            <p:cNvPicPr>
              <a:picLocks noChangeAspect="1"/>
            </p:cNvPicPr>
            <p:nvPr/>
          </p:nvPicPr>
          <p:blipFill>
            <a:blip r:embed="rId10"/>
            <a:srcRect l="57162" t="61862" r="-82" b="-77"/>
            <a:stretch>
              <a:fillRect/>
            </a:stretch>
          </p:blipFill>
          <p:spPr>
            <a:xfrm rot="16200000">
              <a:off x="13899" y="-465"/>
              <a:ext cx="4840" cy="5763"/>
            </a:xfrm>
            <a:prstGeom prst="rect">
              <a:avLst/>
            </a:prstGeom>
          </p:spPr>
        </p:pic>
        <p:sp>
          <p:nvSpPr>
            <p:cNvPr id="49" name="PA_矩形 7"/>
            <p:cNvSpPr/>
            <p:nvPr>
              <p:custDataLst>
                <p:tags r:id="rId7"/>
              </p:custDataLst>
            </p:nvPr>
          </p:nvSpPr>
          <p:spPr>
            <a:xfrm>
              <a:off x="7182" y="404"/>
              <a:ext cx="4837" cy="869"/>
            </a:xfrm>
            <a:prstGeom prst="rect">
              <a:avLst/>
            </a:prstGeom>
          </p:spPr>
          <p:txBody>
            <a:bodyPr wrap="none">
              <a:spAutoFit/>
            </a:bodyPr>
            <a:lstStyle/>
            <a:p>
              <a:pPr lvl="0" algn="ctr" defTabSz="685800">
                <a:lnSpc>
                  <a:spcPct val="120000"/>
                </a:lnSpc>
                <a:defRPr/>
              </a:pPr>
              <a:r>
                <a:rPr lang="en-US" altLang="zh-CN"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Ensemble Learning</a:t>
              </a:r>
              <a:endParaRPr lang="zh-CN" altLang="en-US"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pic>
          <p:nvPicPr>
            <p:cNvPr id="53" name="图片 52" descr="海报"/>
            <p:cNvPicPr>
              <a:picLocks noChangeAspect="1"/>
            </p:cNvPicPr>
            <p:nvPr/>
          </p:nvPicPr>
          <p:blipFill>
            <a:blip r:embed="rId10"/>
            <a:srcRect r="47849" b="82118"/>
            <a:stretch>
              <a:fillRect/>
            </a:stretch>
          </p:blipFill>
          <p:spPr>
            <a:xfrm rot="16200000">
              <a:off x="-1537" y="6703"/>
              <a:ext cx="5618" cy="2576"/>
            </a:xfrm>
            <a:prstGeom prst="rect">
              <a:avLst/>
            </a:prstGeom>
          </p:spPr>
        </p:pic>
      </p:grpSp>
      <p:sp>
        <p:nvSpPr>
          <p:cNvPr id="32" name="矩形 31"/>
          <p:cNvSpPr/>
          <p:nvPr/>
        </p:nvSpPr>
        <p:spPr>
          <a:xfrm>
            <a:off x="1569085" y="2167890"/>
            <a:ext cx="4838065" cy="560070"/>
          </a:xfrm>
          <a:prstGeom prst="rect">
            <a:avLst/>
          </a:prstGeom>
          <a:solidFill>
            <a:srgbClr val="8A584D"/>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6700" marR="0" lvl="0" indent="508000" algn="ctr" defTabSz="914400" rtl="0" eaLnBrk="1" fontAlgn="auto" latinLnBrk="0" hangingPunct="1">
              <a:lnSpc>
                <a:spcPct val="120000"/>
              </a:lnSpc>
              <a:buClrTx/>
              <a:buSzTx/>
              <a:buFontTx/>
              <a:buNone/>
              <a:defRPr/>
            </a:pPr>
            <a:endParaRPr kumimoji="0" lang="zh-CN" altLang="en-US" sz="2540" b="1" i="0" u="none" strike="noStrike" kern="100" cap="none" spc="0" normalizeH="0" baseline="0" noProof="0" dirty="0">
              <a:ln>
                <a:noFill/>
              </a:ln>
              <a:solidFill>
                <a:prstClr val="white"/>
              </a:solidFill>
              <a:effectLst/>
              <a:uLnTx/>
              <a:uFillTx/>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33" name="Rectangle 42"/>
          <p:cNvSpPr/>
          <p:nvPr/>
        </p:nvSpPr>
        <p:spPr>
          <a:xfrm>
            <a:off x="1569085" y="3170555"/>
            <a:ext cx="4838065" cy="1183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20000"/>
              </a:lnSpc>
            </a:pPr>
            <a:r>
              <a:rPr lang="en-US" altLang="zh-CN" sz="148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T</a:t>
            </a:r>
            <a:r>
              <a:rPr lang="zh-CN" altLang="en-US" sz="148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he predictions of each individual estimator are stacked together and used as input to a final estimator to compute the prediction. </a:t>
            </a:r>
          </a:p>
          <a:p>
            <a:pPr>
              <a:lnSpc>
                <a:spcPct val="120000"/>
              </a:lnSpc>
            </a:pPr>
            <a:r>
              <a:rPr lang="zh-CN" altLang="en-US" sz="148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This final estimator is trained through cross-validation.</a:t>
            </a:r>
          </a:p>
        </p:txBody>
      </p:sp>
      <p:sp>
        <p:nvSpPr>
          <p:cNvPr id="34" name="文本框 33"/>
          <p:cNvSpPr txBox="1"/>
          <p:nvPr/>
        </p:nvSpPr>
        <p:spPr>
          <a:xfrm>
            <a:off x="1568450" y="2127885"/>
            <a:ext cx="4838065" cy="560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gn="ctr">
              <a:lnSpc>
                <a:spcPct val="120000"/>
              </a:lnSpc>
            </a:pPr>
            <a:r>
              <a:rPr lang="en-US" altLang="zh-CN" sz="2540" b="0" spc="300" dirty="0">
                <a:solidFill>
                  <a:schemeClr val="bg1"/>
                </a:solidFill>
                <a:latin typeface="zihun59hao-chuangcuhei" panose="00000500000000000000" pitchFamily="2" charset="-122"/>
                <a:ea typeface="zihun59hao-chuangcuhei" panose="00000500000000000000" pitchFamily="2" charset="-122"/>
                <a:sym typeface="zihun59hao-chuangcuhei" panose="00000500000000000000" pitchFamily="2" charset="-122"/>
              </a:rPr>
              <a:t>Stacking</a:t>
            </a:r>
          </a:p>
        </p:txBody>
      </p:sp>
      <p:sp>
        <p:nvSpPr>
          <p:cNvPr id="44" name="矩形 43"/>
          <p:cNvSpPr/>
          <p:nvPr>
            <p:custDataLst>
              <p:tags r:id="rId2"/>
            </p:custDataLst>
          </p:nvPr>
        </p:nvSpPr>
        <p:spPr>
          <a:xfrm>
            <a:off x="1568921" y="1479194"/>
            <a:ext cx="7975129" cy="534035"/>
          </a:xfrm>
          <a:prstGeom prst="rect">
            <a:avLst/>
          </a:prstGeom>
        </p:spPr>
        <p:txBody>
          <a:bodyPr wrap="square">
            <a:spAutoFit/>
          </a:bodyPr>
          <a:lstStyle/>
          <a:p>
            <a:pPr>
              <a:lnSpc>
                <a:spcPct val="120000"/>
              </a:lnSpc>
            </a:pPr>
            <a:r>
              <a:rPr lang="en-US" altLang="zh-CN" sz="240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H</a:t>
            </a:r>
            <a:r>
              <a:rPr lang="zh-CN" altLang="en-US" sz="240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eterogeneous</a:t>
            </a:r>
          </a:p>
        </p:txBody>
      </p:sp>
      <p:sp>
        <p:nvSpPr>
          <p:cNvPr id="3" name="文本框 2"/>
          <p:cNvSpPr txBox="1"/>
          <p:nvPr>
            <p:custDataLst>
              <p:tags r:id="rId3"/>
            </p:custDataLst>
          </p:nvPr>
        </p:nvSpPr>
        <p:spPr>
          <a:xfrm>
            <a:off x="7105015" y="2127885"/>
            <a:ext cx="4064000" cy="368300"/>
          </a:xfrm>
          <a:prstGeom prst="rect">
            <a:avLst/>
          </a:prstGeom>
          <a:noFill/>
        </p:spPr>
        <p:txBody>
          <a:bodyPr wrap="square" rtlCol="0">
            <a:spAutoFit/>
          </a:bodyPr>
          <a:lstStyle/>
          <a:p>
            <a:r>
              <a:rPr lang="en-US" altLang="zh-CN"/>
              <a:t>Evaluation of Stacking</a:t>
            </a:r>
          </a:p>
        </p:txBody>
      </p:sp>
      <p:sp>
        <p:nvSpPr>
          <p:cNvPr id="7" name="文本框 6"/>
          <p:cNvSpPr txBox="1"/>
          <p:nvPr>
            <p:custDataLst>
              <p:tags r:id="rId4"/>
            </p:custDataLst>
          </p:nvPr>
        </p:nvSpPr>
        <p:spPr>
          <a:xfrm>
            <a:off x="8958580" y="2719070"/>
            <a:ext cx="2832735" cy="368300"/>
          </a:xfrm>
          <a:prstGeom prst="rect">
            <a:avLst/>
          </a:prstGeom>
          <a:noFill/>
        </p:spPr>
        <p:txBody>
          <a:bodyPr wrap="square" rtlCol="0">
            <a:spAutoFit/>
          </a:bodyPr>
          <a:lstStyle/>
          <a:p>
            <a:pPr algn="just"/>
            <a:r>
              <a:rPr lang="en-US" altLang="zh-CN" b="1">
                <a:solidFill>
                  <a:srgbClr val="FF0000"/>
                </a:solidFill>
              </a:rPr>
              <a:t>Better score</a:t>
            </a:r>
            <a:r>
              <a:rPr lang="en-US" altLang="zh-CN"/>
              <a:t> but </a:t>
            </a:r>
            <a:r>
              <a:rPr lang="en-US" altLang="zh-CN" b="1">
                <a:solidFill>
                  <a:srgbClr val="FF0000"/>
                </a:solidFill>
              </a:rPr>
              <a:t>very slow</a:t>
            </a:r>
          </a:p>
        </p:txBody>
      </p:sp>
      <p:pic>
        <p:nvPicPr>
          <p:cNvPr id="5" name="图片 4"/>
          <p:cNvPicPr>
            <a:picLocks noChangeAspect="1"/>
          </p:cNvPicPr>
          <p:nvPr>
            <p:custDataLst>
              <p:tags r:id="rId5"/>
            </p:custDataLst>
          </p:nvPr>
        </p:nvPicPr>
        <p:blipFill>
          <a:blip r:embed="rId11"/>
          <a:srcRect t="56547" r="16622" b="-6763"/>
          <a:stretch>
            <a:fillRect/>
          </a:stretch>
        </p:blipFill>
        <p:spPr>
          <a:xfrm>
            <a:off x="7105015" y="3299460"/>
            <a:ext cx="4611370" cy="652145"/>
          </a:xfrm>
          <a:prstGeom prst="rect">
            <a:avLst/>
          </a:prstGeom>
        </p:spPr>
      </p:pic>
      <p:pic>
        <p:nvPicPr>
          <p:cNvPr id="6" name="图片 5"/>
          <p:cNvPicPr>
            <a:picLocks noChangeAspect="1"/>
          </p:cNvPicPr>
          <p:nvPr/>
        </p:nvPicPr>
        <p:blipFill>
          <a:blip r:embed="rId12"/>
          <a:srcRect l="8179" t="37830" r="85430" b="59040"/>
          <a:stretch>
            <a:fillRect/>
          </a:stretch>
        </p:blipFill>
        <p:spPr>
          <a:xfrm>
            <a:off x="7105015" y="2727325"/>
            <a:ext cx="1399668" cy="360000"/>
          </a:xfrm>
          <a:prstGeom prst="rect">
            <a:avLst/>
          </a:prstGeom>
        </p:spPr>
      </p:pic>
      <p:sp>
        <p:nvSpPr>
          <p:cNvPr id="8" name="矩形 7"/>
          <p:cNvSpPr/>
          <p:nvPr>
            <p:custDataLst>
              <p:tags r:id="rId6"/>
            </p:custDataLst>
          </p:nvPr>
        </p:nvSpPr>
        <p:spPr>
          <a:xfrm>
            <a:off x="1568508" y="4903178"/>
            <a:ext cx="4828540" cy="61727"/>
          </a:xfrm>
          <a:prstGeom prst="rect">
            <a:avLst/>
          </a:prstGeom>
          <a:solidFill>
            <a:srgbClr val="2D3D54"/>
          </a:solidFill>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6700" marR="0" lvl="0" indent="508000" algn="ctr" defTabSz="914400" rtl="0" eaLnBrk="1" fontAlgn="auto" latinLnBrk="0" hangingPunct="1">
              <a:lnSpc>
                <a:spcPct val="120000"/>
              </a:lnSpc>
              <a:buClrTx/>
              <a:buSzTx/>
              <a:buFontTx/>
              <a:buNone/>
              <a:defRPr/>
            </a:pPr>
            <a:endParaRPr kumimoji="0" lang="zh-CN" altLang="en-US" sz="2540" b="1" i="0" u="none" strike="noStrike" kern="100" cap="none" spc="0" normalizeH="0" baseline="0" noProof="0" dirty="0">
              <a:ln>
                <a:noFill/>
              </a:ln>
              <a:solidFill>
                <a:prstClr val="white"/>
              </a:solidFill>
              <a:effectLst/>
              <a:uLnTx/>
              <a:uFillTx/>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9" name="文本框 8"/>
          <p:cNvSpPr txBox="1"/>
          <p:nvPr/>
        </p:nvSpPr>
        <p:spPr>
          <a:xfrm>
            <a:off x="6885305" y="4058920"/>
            <a:ext cx="5186045" cy="922020"/>
          </a:xfrm>
          <a:prstGeom prst="rect">
            <a:avLst/>
          </a:prstGeom>
          <a:noFill/>
        </p:spPr>
        <p:txBody>
          <a:bodyPr wrap="square" rtlCol="0" anchor="t">
            <a:spAutoFit/>
          </a:bodyPr>
          <a:lstStyle/>
          <a:p>
            <a:r>
              <a:rPr lang="zh-CN" altLang="en-US"/>
              <a:t>Although this algorithm has better performance, the running speed of the algorithm is much slower than other algorithms. </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背景海报"/>
          <p:cNvPicPr>
            <a:picLocks noChangeAspect="1"/>
          </p:cNvPicPr>
          <p:nvPr/>
        </p:nvPicPr>
        <p:blipFill>
          <a:blip r:embed="rId4"/>
          <a:stretch>
            <a:fillRect/>
          </a:stretch>
        </p:blipFill>
        <p:spPr>
          <a:xfrm rot="16200000">
            <a:off x="2667000" y="-2667000"/>
            <a:ext cx="6858000" cy="12192000"/>
          </a:xfrm>
          <a:prstGeom prst="rect">
            <a:avLst/>
          </a:prstGeom>
        </p:spPr>
      </p:pic>
      <p:sp>
        <p:nvSpPr>
          <p:cNvPr id="14" name="椭圆 13"/>
          <p:cNvSpPr/>
          <p:nvPr/>
        </p:nvSpPr>
        <p:spPr>
          <a:xfrm>
            <a:off x="2274017" y="2385268"/>
            <a:ext cx="2088163" cy="2088163"/>
          </a:xfrm>
          <a:prstGeom prst="ellipse">
            <a:avLst/>
          </a:prstGeom>
          <a:solidFill>
            <a:srgbClr val="E2C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15" name="椭圆 14"/>
          <p:cNvSpPr/>
          <p:nvPr/>
        </p:nvSpPr>
        <p:spPr>
          <a:xfrm>
            <a:off x="4141770" y="4603171"/>
            <a:ext cx="379175" cy="379175"/>
          </a:xfrm>
          <a:prstGeom prst="ellipse">
            <a:avLst/>
          </a:prstGeom>
          <a:solidFill>
            <a:srgbClr val="E2C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13" name="椭圆 12"/>
          <p:cNvSpPr/>
          <p:nvPr/>
        </p:nvSpPr>
        <p:spPr>
          <a:xfrm>
            <a:off x="1828800" y="2251075"/>
            <a:ext cx="317500" cy="317500"/>
          </a:xfrm>
          <a:prstGeom prst="ellipse">
            <a:avLst/>
          </a:prstGeom>
          <a:solidFill>
            <a:srgbClr val="DCC7A3">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nvGrpSpPr>
          <p:cNvPr id="11" name="组合 10"/>
          <p:cNvGrpSpPr/>
          <p:nvPr/>
        </p:nvGrpSpPr>
        <p:grpSpPr>
          <a:xfrm>
            <a:off x="5548632" y="1319962"/>
            <a:ext cx="5441042" cy="3668084"/>
            <a:chOff x="8117" y="1676"/>
            <a:chExt cx="6108" cy="4453"/>
          </a:xfrm>
        </p:grpSpPr>
        <p:sp>
          <p:nvSpPr>
            <p:cNvPr id="18" name="矩形 17"/>
            <p:cNvSpPr/>
            <p:nvPr/>
          </p:nvSpPr>
          <p:spPr>
            <a:xfrm>
              <a:off x="8829" y="1676"/>
              <a:ext cx="3201" cy="590"/>
            </a:xfrm>
            <a:prstGeom prst="rect">
              <a:avLst/>
            </a:prstGeom>
          </p:spPr>
          <p:txBody>
            <a:bodyPr wrap="square">
              <a:spAutoFit/>
            </a:bodyPr>
            <a:lstStyle/>
            <a:p>
              <a:pPr>
                <a:lnSpc>
                  <a:spcPct val="120000"/>
                </a:lnSpc>
              </a:pPr>
              <a:r>
                <a:rPr lang="en-US" altLang="zh-CN" sz="2400" b="1"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Problem description</a:t>
              </a:r>
              <a:endParaRPr lang="zh-CN" altLang="en-US" sz="2400" b="1"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5" name="Rectangle 120"/>
            <p:cNvSpPr/>
            <p:nvPr/>
          </p:nvSpPr>
          <p:spPr>
            <a:xfrm>
              <a:off x="8829" y="2252"/>
              <a:ext cx="4985" cy="356"/>
            </a:xfrm>
            <a:prstGeom prst="rect">
              <a:avLst/>
            </a:prstGeom>
          </p:spPr>
          <p:txBody>
            <a:bodyPr wrap="square">
              <a:spAutoFit/>
            </a:bodyPr>
            <a:lstStyle/>
            <a:p>
              <a:pPr defTabSz="685800">
                <a:lnSpc>
                  <a:spcPct val="120000"/>
                </a:lnSpc>
              </a:pPr>
              <a:r>
                <a:rPr lang="en-US" sz="1200" dirty="0">
                  <a:solidFill>
                    <a:schemeClr val="tx1">
                      <a:lumMod val="75000"/>
                      <a:lumOff val="2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Why choose this topic? What’s the purpose and worth? </a:t>
              </a:r>
              <a:endParaRPr lang="id-ID" sz="1200" dirty="0">
                <a:solidFill>
                  <a:schemeClr val="tx1">
                    <a:lumMod val="75000"/>
                    <a:lumOff val="2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28" name="椭圆 27"/>
            <p:cNvSpPr/>
            <p:nvPr/>
          </p:nvSpPr>
          <p:spPr>
            <a:xfrm>
              <a:off x="8184" y="1715"/>
              <a:ext cx="582" cy="582"/>
            </a:xfrm>
            <a:prstGeom prst="ellipse">
              <a:avLst/>
            </a:prstGeom>
            <a:solidFill>
              <a:srgbClr val="2D3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31" name="矩形 30"/>
            <p:cNvSpPr/>
            <p:nvPr/>
          </p:nvSpPr>
          <p:spPr>
            <a:xfrm>
              <a:off x="8829" y="2838"/>
              <a:ext cx="2694" cy="590"/>
            </a:xfrm>
            <a:prstGeom prst="rect">
              <a:avLst/>
            </a:prstGeom>
          </p:spPr>
          <p:txBody>
            <a:bodyPr wrap="square">
              <a:spAutoFit/>
            </a:bodyPr>
            <a:lstStyle/>
            <a:p>
              <a:pPr>
                <a:lnSpc>
                  <a:spcPct val="120000"/>
                </a:lnSpc>
              </a:pPr>
              <a:r>
                <a:rPr lang="en-US" altLang="zh-CN" sz="2400" b="1"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Data collection</a:t>
              </a:r>
              <a:endParaRPr lang="zh-CN" altLang="en-US" sz="2400" b="1"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32" name="Rectangle 120"/>
            <p:cNvSpPr/>
            <p:nvPr/>
          </p:nvSpPr>
          <p:spPr>
            <a:xfrm>
              <a:off x="8829" y="3415"/>
              <a:ext cx="4985" cy="351"/>
            </a:xfrm>
            <a:prstGeom prst="rect">
              <a:avLst/>
            </a:prstGeom>
          </p:spPr>
          <p:txBody>
            <a:bodyPr wrap="square">
              <a:spAutoFit/>
            </a:bodyPr>
            <a:lstStyle/>
            <a:p>
              <a:pPr defTabSz="685800">
                <a:lnSpc>
                  <a:spcPct val="120000"/>
                </a:lnSpc>
              </a:pPr>
              <a:r>
                <a:rPr lang="en-US" sz="1200" dirty="0">
                  <a:solidFill>
                    <a:schemeClr val="tx1">
                      <a:lumMod val="75000"/>
                      <a:lumOff val="2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How we collect data? What kind of data to collect?</a:t>
              </a:r>
              <a:r>
                <a:rPr lang="id-ID" sz="1200" dirty="0">
                  <a:solidFill>
                    <a:schemeClr val="tx1">
                      <a:lumMod val="75000"/>
                      <a:lumOff val="2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 </a:t>
              </a:r>
            </a:p>
          </p:txBody>
        </p:sp>
        <p:sp>
          <p:nvSpPr>
            <p:cNvPr id="33" name="椭圆 32"/>
            <p:cNvSpPr/>
            <p:nvPr/>
          </p:nvSpPr>
          <p:spPr>
            <a:xfrm>
              <a:off x="8174" y="2877"/>
              <a:ext cx="582" cy="582"/>
            </a:xfrm>
            <a:prstGeom prst="ellipse">
              <a:avLst/>
            </a:prstGeom>
            <a:solidFill>
              <a:srgbClr val="8A5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36" name="矩形 35"/>
            <p:cNvSpPr/>
            <p:nvPr/>
          </p:nvSpPr>
          <p:spPr>
            <a:xfrm>
              <a:off x="8829" y="4027"/>
              <a:ext cx="3897" cy="590"/>
            </a:xfrm>
            <a:prstGeom prst="rect">
              <a:avLst/>
            </a:prstGeom>
          </p:spPr>
          <p:txBody>
            <a:bodyPr wrap="square">
              <a:spAutoFit/>
            </a:bodyPr>
            <a:lstStyle/>
            <a:p>
              <a:pPr>
                <a:lnSpc>
                  <a:spcPct val="120000"/>
                </a:lnSpc>
              </a:pPr>
              <a:r>
                <a:rPr lang="en-US" altLang="zh-CN" sz="2400" b="1"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Feature engineering</a:t>
              </a:r>
              <a:endParaRPr lang="zh-CN" altLang="en-US" sz="2400" b="1"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37" name="Rectangle 120"/>
            <p:cNvSpPr/>
            <p:nvPr/>
          </p:nvSpPr>
          <p:spPr>
            <a:xfrm>
              <a:off x="8829" y="4603"/>
              <a:ext cx="5080" cy="351"/>
            </a:xfrm>
            <a:prstGeom prst="rect">
              <a:avLst/>
            </a:prstGeom>
          </p:spPr>
          <p:txBody>
            <a:bodyPr wrap="square">
              <a:spAutoFit/>
            </a:bodyPr>
            <a:lstStyle/>
            <a:p>
              <a:pPr defTabSz="685800">
                <a:lnSpc>
                  <a:spcPct val="120000"/>
                </a:lnSpc>
              </a:pPr>
              <a:r>
                <a:rPr lang="en-US" sz="1200" dirty="0">
                  <a:solidFill>
                    <a:schemeClr val="tx1">
                      <a:lumMod val="75000"/>
                      <a:lumOff val="2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In face of raw data in a mess, how we transfer to appliable data</a:t>
              </a:r>
              <a:endParaRPr lang="id-ID" sz="1200" dirty="0">
                <a:solidFill>
                  <a:schemeClr val="tx1">
                    <a:lumMod val="75000"/>
                    <a:lumOff val="2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6" name="椭圆 5"/>
            <p:cNvSpPr/>
            <p:nvPr/>
          </p:nvSpPr>
          <p:spPr>
            <a:xfrm>
              <a:off x="8174" y="4066"/>
              <a:ext cx="582" cy="582"/>
            </a:xfrm>
            <a:prstGeom prst="ellipse">
              <a:avLst/>
            </a:prstGeom>
            <a:solidFill>
              <a:srgbClr val="2D3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7" name="矩形 6"/>
            <p:cNvSpPr/>
            <p:nvPr/>
          </p:nvSpPr>
          <p:spPr>
            <a:xfrm>
              <a:off x="8829" y="5201"/>
              <a:ext cx="5312" cy="590"/>
            </a:xfrm>
            <a:prstGeom prst="rect">
              <a:avLst/>
            </a:prstGeom>
          </p:spPr>
          <p:txBody>
            <a:bodyPr wrap="square">
              <a:spAutoFit/>
            </a:bodyPr>
            <a:lstStyle/>
            <a:p>
              <a:pPr>
                <a:lnSpc>
                  <a:spcPct val="120000"/>
                </a:lnSpc>
              </a:pPr>
              <a:r>
                <a:rPr lang="en-US" altLang="zh-CN" sz="2400" b="1"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Model formulation &amp; Evaluation</a:t>
              </a:r>
              <a:endParaRPr lang="zh-CN" altLang="en-US" sz="2400" b="1"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8" name="Rectangle 120"/>
            <p:cNvSpPr/>
            <p:nvPr/>
          </p:nvSpPr>
          <p:spPr>
            <a:xfrm>
              <a:off x="8829" y="5778"/>
              <a:ext cx="5396" cy="351"/>
            </a:xfrm>
            <a:prstGeom prst="rect">
              <a:avLst/>
            </a:prstGeom>
          </p:spPr>
          <p:txBody>
            <a:bodyPr wrap="square">
              <a:spAutoFit/>
            </a:bodyPr>
            <a:lstStyle/>
            <a:p>
              <a:pPr defTabSz="685800">
                <a:lnSpc>
                  <a:spcPct val="120000"/>
                </a:lnSpc>
              </a:pPr>
              <a:r>
                <a:rPr lang="en-US" altLang="zh-CN" sz="1200" dirty="0">
                  <a:solidFill>
                    <a:schemeClr val="tx1">
                      <a:lumMod val="75000"/>
                      <a:lumOff val="2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From </a:t>
              </a:r>
              <a:r>
                <a:rPr lang="en-US" sz="1200" dirty="0">
                  <a:solidFill>
                    <a:schemeClr val="tx1">
                      <a:lumMod val="75000"/>
                      <a:lumOff val="2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Logit model, neural network, decision tree to ensemble learning </a:t>
              </a:r>
              <a:endParaRPr lang="id-ID" sz="1200" dirty="0">
                <a:solidFill>
                  <a:schemeClr val="tx1">
                    <a:lumMod val="75000"/>
                    <a:lumOff val="2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9" name="椭圆 8"/>
            <p:cNvSpPr/>
            <p:nvPr/>
          </p:nvSpPr>
          <p:spPr>
            <a:xfrm>
              <a:off x="8174" y="5240"/>
              <a:ext cx="582" cy="582"/>
            </a:xfrm>
            <a:prstGeom prst="ellipse">
              <a:avLst/>
            </a:prstGeom>
            <a:solidFill>
              <a:srgbClr val="8A5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30" name="矩形 29"/>
            <p:cNvSpPr/>
            <p:nvPr/>
          </p:nvSpPr>
          <p:spPr>
            <a:xfrm>
              <a:off x="8117" y="1752"/>
              <a:ext cx="715" cy="511"/>
            </a:xfrm>
            <a:prstGeom prst="rect">
              <a:avLst/>
            </a:prstGeom>
          </p:spPr>
          <p:txBody>
            <a:bodyPr wrap="square">
              <a:spAutoFit/>
            </a:bodyPr>
            <a:lstStyle/>
            <a:p>
              <a:pPr algn="ctr">
                <a:lnSpc>
                  <a:spcPct val="120000"/>
                </a:lnSpc>
              </a:pPr>
              <a:r>
                <a:rPr lang="en-US" altLang="zh-CN" sz="2000" b="1" dirty="0">
                  <a:solidFill>
                    <a:schemeClr val="bg1"/>
                  </a:solidFill>
                  <a:latin typeface="zihun59hao-chuangcuhei" panose="00000500000000000000" pitchFamily="2" charset="-122"/>
                  <a:ea typeface="zihun59hao-chuangcuhei" panose="00000500000000000000" pitchFamily="2" charset="-122"/>
                  <a:sym typeface="zihun59hao-chuangcuhei" panose="00000500000000000000" pitchFamily="2" charset="-122"/>
                </a:rPr>
                <a:t>01</a:t>
              </a:r>
            </a:p>
          </p:txBody>
        </p:sp>
        <p:sp>
          <p:nvSpPr>
            <p:cNvPr id="35" name="矩形 34"/>
            <p:cNvSpPr/>
            <p:nvPr/>
          </p:nvSpPr>
          <p:spPr>
            <a:xfrm>
              <a:off x="8117" y="2896"/>
              <a:ext cx="715" cy="511"/>
            </a:xfrm>
            <a:prstGeom prst="rect">
              <a:avLst/>
            </a:prstGeom>
          </p:spPr>
          <p:txBody>
            <a:bodyPr wrap="square">
              <a:spAutoFit/>
            </a:bodyPr>
            <a:lstStyle/>
            <a:p>
              <a:pPr algn="ctr">
                <a:lnSpc>
                  <a:spcPct val="120000"/>
                </a:lnSpc>
              </a:pPr>
              <a:r>
                <a:rPr lang="en-US" altLang="zh-CN" sz="2000" b="1" dirty="0">
                  <a:solidFill>
                    <a:schemeClr val="bg1"/>
                  </a:solidFill>
                  <a:latin typeface="zihun59hao-chuangcuhei" panose="00000500000000000000" pitchFamily="2" charset="-122"/>
                  <a:ea typeface="zihun59hao-chuangcuhei" panose="00000500000000000000" pitchFamily="2" charset="-122"/>
                  <a:sym typeface="zihun59hao-chuangcuhei" panose="00000500000000000000" pitchFamily="2" charset="-122"/>
                </a:rPr>
                <a:t>02</a:t>
              </a:r>
            </a:p>
          </p:txBody>
        </p:sp>
        <p:sp>
          <p:nvSpPr>
            <p:cNvPr id="10" name="矩形 9"/>
            <p:cNvSpPr/>
            <p:nvPr/>
          </p:nvSpPr>
          <p:spPr>
            <a:xfrm>
              <a:off x="8117" y="4085"/>
              <a:ext cx="715" cy="511"/>
            </a:xfrm>
            <a:prstGeom prst="rect">
              <a:avLst/>
            </a:prstGeom>
          </p:spPr>
          <p:txBody>
            <a:bodyPr wrap="square">
              <a:spAutoFit/>
            </a:bodyPr>
            <a:lstStyle/>
            <a:p>
              <a:pPr algn="ctr">
                <a:lnSpc>
                  <a:spcPct val="120000"/>
                </a:lnSpc>
              </a:pPr>
              <a:r>
                <a:rPr lang="en-US" altLang="zh-CN" sz="2000" b="1" dirty="0">
                  <a:solidFill>
                    <a:schemeClr val="bg1"/>
                  </a:solidFill>
                  <a:latin typeface="zihun59hao-chuangcuhei" panose="00000500000000000000" pitchFamily="2" charset="-122"/>
                  <a:ea typeface="zihun59hao-chuangcuhei" panose="00000500000000000000" pitchFamily="2" charset="-122"/>
                  <a:sym typeface="zihun59hao-chuangcuhei" panose="00000500000000000000" pitchFamily="2" charset="-122"/>
                </a:rPr>
                <a:t>03</a:t>
              </a:r>
            </a:p>
          </p:txBody>
        </p:sp>
        <p:sp>
          <p:nvSpPr>
            <p:cNvPr id="54" name="矩形 53"/>
            <p:cNvSpPr/>
            <p:nvPr/>
          </p:nvSpPr>
          <p:spPr>
            <a:xfrm>
              <a:off x="8117" y="5259"/>
              <a:ext cx="715" cy="511"/>
            </a:xfrm>
            <a:prstGeom prst="rect">
              <a:avLst/>
            </a:prstGeom>
          </p:spPr>
          <p:txBody>
            <a:bodyPr wrap="square">
              <a:spAutoFit/>
            </a:bodyPr>
            <a:lstStyle/>
            <a:p>
              <a:pPr algn="ctr">
                <a:lnSpc>
                  <a:spcPct val="120000"/>
                </a:lnSpc>
              </a:pPr>
              <a:r>
                <a:rPr lang="en-US" altLang="zh-CN" sz="2000" b="1">
                  <a:solidFill>
                    <a:schemeClr val="bg1"/>
                  </a:solidFill>
                  <a:latin typeface="zihun59hao-chuangcuhei" panose="00000500000000000000" pitchFamily="2" charset="-122"/>
                  <a:ea typeface="zihun59hao-chuangcuhei" panose="00000500000000000000" pitchFamily="2" charset="-122"/>
                  <a:sym typeface="zihun59hao-chuangcuhei" panose="00000500000000000000" pitchFamily="2" charset="-122"/>
                </a:rPr>
                <a:t>04</a:t>
              </a:r>
            </a:p>
          </p:txBody>
        </p:sp>
      </p:grpSp>
      <p:sp>
        <p:nvSpPr>
          <p:cNvPr id="45" name="文本框 44"/>
          <p:cNvSpPr txBox="1"/>
          <p:nvPr/>
        </p:nvSpPr>
        <p:spPr>
          <a:xfrm>
            <a:off x="2234307" y="2980583"/>
            <a:ext cx="2167581" cy="748923"/>
          </a:xfrm>
          <a:prstGeom prst="rect">
            <a:avLst/>
          </a:prstGeom>
          <a:noFill/>
        </p:spPr>
        <p:txBody>
          <a:bodyPr wrap="none" rtlCol="0">
            <a:spAutoFit/>
          </a:bodyPr>
          <a:lstStyle/>
          <a:p>
            <a:pPr algn="ctr">
              <a:lnSpc>
                <a:spcPct val="120000"/>
              </a:lnSpc>
            </a:pPr>
            <a:r>
              <a:rPr lang="en-US" altLang="zh-CN" sz="4000" b="1" dirty="0">
                <a:solidFill>
                  <a:schemeClr val="bg1"/>
                </a:solidFill>
                <a:latin typeface="zihun59hao-chuangcuhei" panose="00000500000000000000" pitchFamily="2" charset="-122"/>
                <a:ea typeface="zihun59hao-chuangcuhei" panose="00000500000000000000" pitchFamily="2" charset="-122"/>
                <a:sym typeface="zihun59hao-chuangcuhei" panose="00000500000000000000" pitchFamily="2" charset="-122"/>
              </a:rPr>
              <a:t>Contents</a:t>
            </a:r>
            <a:endParaRPr lang="zh-CN" altLang="en-US" sz="4000" b="1" dirty="0">
              <a:solidFill>
                <a:schemeClr val="bg1"/>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12" name="椭圆 11"/>
          <p:cNvSpPr/>
          <p:nvPr/>
        </p:nvSpPr>
        <p:spPr>
          <a:xfrm>
            <a:off x="1562100" y="2001520"/>
            <a:ext cx="444500" cy="444500"/>
          </a:xfrm>
          <a:prstGeom prst="ellipse">
            <a:avLst/>
          </a:prstGeom>
          <a:solidFill>
            <a:srgbClr val="E2C4A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19" name="矩形 18"/>
          <p:cNvSpPr/>
          <p:nvPr/>
        </p:nvSpPr>
        <p:spPr>
          <a:xfrm>
            <a:off x="6182886" y="5127811"/>
            <a:ext cx="3471470" cy="486003"/>
          </a:xfrm>
          <a:prstGeom prst="rect">
            <a:avLst/>
          </a:prstGeom>
        </p:spPr>
        <p:txBody>
          <a:bodyPr wrap="square">
            <a:spAutoFit/>
          </a:bodyPr>
          <a:lstStyle/>
          <a:p>
            <a:pPr>
              <a:lnSpc>
                <a:spcPct val="120000"/>
              </a:lnSpc>
            </a:pPr>
            <a:r>
              <a:rPr lang="en-US" altLang="zh-CN" sz="2400" b="1"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Implication and insight</a:t>
            </a:r>
            <a:endParaRPr lang="zh-CN" altLang="en-US" sz="2400" b="1"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20" name="Rectangle 120"/>
          <p:cNvSpPr/>
          <p:nvPr/>
        </p:nvSpPr>
        <p:spPr>
          <a:xfrm>
            <a:off x="6182886" y="5602281"/>
            <a:ext cx="4440666" cy="289130"/>
          </a:xfrm>
          <a:prstGeom prst="rect">
            <a:avLst/>
          </a:prstGeom>
        </p:spPr>
        <p:txBody>
          <a:bodyPr wrap="square">
            <a:spAutoFit/>
          </a:bodyPr>
          <a:lstStyle/>
          <a:p>
            <a:pPr defTabSz="685800">
              <a:lnSpc>
                <a:spcPct val="120000"/>
              </a:lnSpc>
            </a:pPr>
            <a:r>
              <a:rPr lang="en-US" altLang="zh-CN" sz="1200" dirty="0">
                <a:solidFill>
                  <a:schemeClr val="tx1">
                    <a:lumMod val="75000"/>
                    <a:lumOff val="2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Explanatory research using financial knowledge.</a:t>
            </a:r>
            <a:endParaRPr lang="id-ID" altLang="zh-CN" sz="1200" dirty="0">
              <a:solidFill>
                <a:schemeClr val="tx1">
                  <a:lumMod val="75000"/>
                  <a:lumOff val="2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21" name="椭圆 20"/>
          <p:cNvSpPr/>
          <p:nvPr/>
        </p:nvSpPr>
        <p:spPr>
          <a:xfrm>
            <a:off x="5599408" y="5159936"/>
            <a:ext cx="518449" cy="479413"/>
          </a:xfrm>
          <a:prstGeom prst="ellipse">
            <a:avLst/>
          </a:prstGeom>
          <a:solidFill>
            <a:srgbClr val="2D3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22" name="矩形 21"/>
          <p:cNvSpPr/>
          <p:nvPr/>
        </p:nvSpPr>
        <p:spPr>
          <a:xfrm>
            <a:off x="5548632" y="5175587"/>
            <a:ext cx="636926" cy="420928"/>
          </a:xfrm>
          <a:prstGeom prst="rect">
            <a:avLst/>
          </a:prstGeom>
        </p:spPr>
        <p:txBody>
          <a:bodyPr wrap="square">
            <a:spAutoFit/>
          </a:bodyPr>
          <a:lstStyle/>
          <a:p>
            <a:pPr algn="ctr">
              <a:lnSpc>
                <a:spcPct val="120000"/>
              </a:lnSpc>
            </a:pPr>
            <a:r>
              <a:rPr lang="en-US" altLang="zh-CN" sz="2000" b="1" dirty="0">
                <a:solidFill>
                  <a:schemeClr val="bg1"/>
                </a:solidFill>
                <a:latin typeface="zihun59hao-chuangcuhei" panose="00000500000000000000" pitchFamily="2" charset="-122"/>
                <a:ea typeface="zihun59hao-chuangcuhei" panose="00000500000000000000" pitchFamily="2" charset="-122"/>
                <a:sym typeface="zihun59hao-chuangcuhei" panose="00000500000000000000" pitchFamily="2" charset="-122"/>
              </a:rPr>
              <a:t>05</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1905" y="6985"/>
            <a:ext cx="12202160" cy="6859905"/>
            <a:chOff x="-16" y="-3"/>
            <a:chExt cx="19216" cy="10803"/>
          </a:xfrm>
        </p:grpSpPr>
        <p:pic>
          <p:nvPicPr>
            <p:cNvPr id="54" name="图片 53" descr="海报"/>
            <p:cNvPicPr>
              <a:picLocks noChangeAspect="1"/>
            </p:cNvPicPr>
            <p:nvPr/>
          </p:nvPicPr>
          <p:blipFill>
            <a:blip r:embed="rId7"/>
            <a:srcRect l="57162" t="61862" r="-82" b="-77"/>
            <a:stretch>
              <a:fillRect/>
            </a:stretch>
          </p:blipFill>
          <p:spPr>
            <a:xfrm rot="16200000">
              <a:off x="13899" y="-465"/>
              <a:ext cx="4840" cy="5763"/>
            </a:xfrm>
            <a:prstGeom prst="rect">
              <a:avLst/>
            </a:prstGeom>
          </p:spPr>
        </p:pic>
        <p:pic>
          <p:nvPicPr>
            <p:cNvPr id="53" name="图片 52" descr="海报"/>
            <p:cNvPicPr>
              <a:picLocks noChangeAspect="1"/>
            </p:cNvPicPr>
            <p:nvPr/>
          </p:nvPicPr>
          <p:blipFill>
            <a:blip r:embed="rId7"/>
            <a:srcRect r="47849" b="82118"/>
            <a:stretch>
              <a:fillRect/>
            </a:stretch>
          </p:blipFill>
          <p:spPr>
            <a:xfrm rot="16200000">
              <a:off x="-1537" y="6703"/>
              <a:ext cx="5618" cy="2576"/>
            </a:xfrm>
            <a:prstGeom prst="rect">
              <a:avLst/>
            </a:prstGeom>
          </p:spPr>
        </p:pic>
      </p:grpSp>
      <p:sp>
        <p:nvSpPr>
          <p:cNvPr id="32" name="矩形 31"/>
          <p:cNvSpPr/>
          <p:nvPr/>
        </p:nvSpPr>
        <p:spPr>
          <a:xfrm>
            <a:off x="6795770" y="2167890"/>
            <a:ext cx="3887470" cy="560070"/>
          </a:xfrm>
          <a:prstGeom prst="rect">
            <a:avLst/>
          </a:prstGeom>
          <a:solidFill>
            <a:srgbClr val="8A584D"/>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6700" marR="0" lvl="0" indent="508000" algn="ctr" defTabSz="914400" rtl="0" eaLnBrk="1" fontAlgn="auto" latinLnBrk="0" hangingPunct="1">
              <a:lnSpc>
                <a:spcPct val="120000"/>
              </a:lnSpc>
              <a:buClrTx/>
              <a:buSzTx/>
              <a:buFontTx/>
              <a:buNone/>
              <a:defRPr/>
            </a:pPr>
            <a:endParaRPr kumimoji="0" lang="zh-CN" altLang="en-US" sz="2540" b="1" i="0" u="none" strike="noStrike" kern="100" cap="none" spc="0" normalizeH="0" baseline="0" noProof="0" dirty="0">
              <a:ln>
                <a:noFill/>
              </a:ln>
              <a:solidFill>
                <a:prstClr val="white"/>
              </a:solidFill>
              <a:effectLst/>
              <a:uLnTx/>
              <a:uFillTx/>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33" name="Rectangle 42"/>
          <p:cNvSpPr/>
          <p:nvPr/>
        </p:nvSpPr>
        <p:spPr>
          <a:xfrm>
            <a:off x="6795770" y="3389313"/>
            <a:ext cx="3887470" cy="1456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20000"/>
              </a:lnSpc>
            </a:pPr>
            <a:r>
              <a:rPr sz="148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Bagging classifier is an ensemble meta-estimator that fits base classifiers each on random subsets of the original dataset and then aggregate their individual predictions to form a final prediction</a:t>
            </a:r>
          </a:p>
        </p:txBody>
      </p:sp>
      <p:sp>
        <p:nvSpPr>
          <p:cNvPr id="34" name="文本框 33"/>
          <p:cNvSpPr txBox="1"/>
          <p:nvPr/>
        </p:nvSpPr>
        <p:spPr>
          <a:xfrm>
            <a:off x="6795770" y="2127885"/>
            <a:ext cx="3887470" cy="560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gn="ctr">
              <a:lnSpc>
                <a:spcPct val="120000"/>
              </a:lnSpc>
            </a:pPr>
            <a:r>
              <a:rPr lang="en-US" altLang="zh-CN" sz="2540" b="0" spc="300" dirty="0">
                <a:solidFill>
                  <a:schemeClr val="bg1"/>
                </a:solidFill>
                <a:latin typeface="zihun59hao-chuangcuhei" panose="00000500000000000000" pitchFamily="2" charset="-122"/>
                <a:ea typeface="zihun59hao-chuangcuhei" panose="00000500000000000000" pitchFamily="2" charset="-122"/>
                <a:sym typeface="zihun59hao-chuangcuhei" panose="00000500000000000000" pitchFamily="2" charset="-122"/>
              </a:rPr>
              <a:t>Bagging</a:t>
            </a:r>
          </a:p>
        </p:txBody>
      </p:sp>
      <p:sp>
        <p:nvSpPr>
          <p:cNvPr id="36" name="矩形 35"/>
          <p:cNvSpPr/>
          <p:nvPr/>
        </p:nvSpPr>
        <p:spPr>
          <a:xfrm>
            <a:off x="6795770" y="5488013"/>
            <a:ext cx="3887470" cy="61727"/>
          </a:xfrm>
          <a:prstGeom prst="rect">
            <a:avLst/>
          </a:prstGeom>
          <a:solidFill>
            <a:srgbClr val="2D3D54"/>
          </a:solidFill>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6700" marR="0" lvl="0" indent="508000" algn="ctr" defTabSz="914400" rtl="0" eaLnBrk="1" fontAlgn="auto" latinLnBrk="0" hangingPunct="1">
              <a:lnSpc>
                <a:spcPct val="120000"/>
              </a:lnSpc>
              <a:buClrTx/>
              <a:buSzTx/>
              <a:buFontTx/>
              <a:buNone/>
              <a:defRPr/>
            </a:pPr>
            <a:endParaRPr kumimoji="0" lang="zh-CN" altLang="en-US" sz="2540" b="1" i="0" u="none" strike="noStrike" kern="100" cap="none" spc="0" normalizeH="0" baseline="0" noProof="0" dirty="0">
              <a:ln>
                <a:noFill/>
              </a:ln>
              <a:solidFill>
                <a:prstClr val="white"/>
              </a:solidFill>
              <a:effectLst/>
              <a:uLnTx/>
              <a:uFillTx/>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44" name="矩形 43"/>
          <p:cNvSpPr/>
          <p:nvPr>
            <p:custDataLst>
              <p:tags r:id="rId2"/>
            </p:custDataLst>
          </p:nvPr>
        </p:nvSpPr>
        <p:spPr>
          <a:xfrm>
            <a:off x="1568921" y="1479194"/>
            <a:ext cx="7975129" cy="534035"/>
          </a:xfrm>
          <a:prstGeom prst="rect">
            <a:avLst/>
          </a:prstGeom>
        </p:spPr>
        <p:txBody>
          <a:bodyPr wrap="square">
            <a:spAutoFit/>
          </a:bodyPr>
          <a:lstStyle/>
          <a:p>
            <a:pPr>
              <a:lnSpc>
                <a:spcPct val="120000"/>
              </a:lnSpc>
            </a:pPr>
            <a:r>
              <a:rPr lang="en-US" altLang="zh-CN" sz="240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H</a:t>
            </a:r>
            <a:r>
              <a:rPr lang="zh-CN" altLang="en-US" sz="240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omogeneous</a:t>
            </a:r>
          </a:p>
        </p:txBody>
      </p:sp>
      <p:sp>
        <p:nvSpPr>
          <p:cNvPr id="3" name="文本框 2"/>
          <p:cNvSpPr txBox="1"/>
          <p:nvPr/>
        </p:nvSpPr>
        <p:spPr>
          <a:xfrm>
            <a:off x="1637665" y="2016760"/>
            <a:ext cx="4064000" cy="368300"/>
          </a:xfrm>
          <a:prstGeom prst="rect">
            <a:avLst/>
          </a:prstGeom>
          <a:noFill/>
        </p:spPr>
        <p:txBody>
          <a:bodyPr wrap="square" rtlCol="0">
            <a:spAutoFit/>
          </a:bodyPr>
          <a:lstStyle/>
          <a:p>
            <a:r>
              <a:rPr lang="en-US" altLang="zh-CN" dirty="0"/>
              <a:t>Evaluation of Bagging</a:t>
            </a:r>
          </a:p>
        </p:txBody>
      </p:sp>
      <p:sp>
        <p:nvSpPr>
          <p:cNvPr id="6" name="PA_矩形 7"/>
          <p:cNvSpPr/>
          <p:nvPr>
            <p:custDataLst>
              <p:tags r:id="rId3"/>
            </p:custDataLst>
          </p:nvPr>
        </p:nvSpPr>
        <p:spPr>
          <a:xfrm>
            <a:off x="4572635" y="265430"/>
            <a:ext cx="3071495" cy="551815"/>
          </a:xfrm>
          <a:prstGeom prst="rect">
            <a:avLst/>
          </a:prstGeom>
        </p:spPr>
        <p:txBody>
          <a:bodyPr wrap="none">
            <a:spAutoFit/>
          </a:bodyPr>
          <a:lstStyle/>
          <a:p>
            <a:pPr lvl="0" algn="ctr" defTabSz="685800">
              <a:lnSpc>
                <a:spcPct val="120000"/>
              </a:lnSpc>
              <a:defRPr/>
            </a:pPr>
            <a:r>
              <a:rPr lang="en-US" altLang="zh-CN"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Ensemble Learning</a:t>
            </a:r>
            <a:endParaRPr lang="zh-CN" altLang="en-US"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pic>
        <p:nvPicPr>
          <p:cNvPr id="7" name="图片 6"/>
          <p:cNvPicPr>
            <a:picLocks noChangeAspect="1"/>
          </p:cNvPicPr>
          <p:nvPr>
            <p:custDataLst>
              <p:tags r:id="rId4"/>
            </p:custDataLst>
          </p:nvPr>
        </p:nvPicPr>
        <p:blipFill>
          <a:blip r:embed="rId8"/>
          <a:stretch>
            <a:fillRect/>
          </a:stretch>
        </p:blipFill>
        <p:spPr>
          <a:xfrm>
            <a:off x="1637665" y="2580640"/>
            <a:ext cx="4100195" cy="1033780"/>
          </a:xfrm>
          <a:prstGeom prst="rect">
            <a:avLst/>
          </a:prstGeom>
        </p:spPr>
      </p:pic>
      <p:sp>
        <p:nvSpPr>
          <p:cNvPr id="8" name="文本框 7"/>
          <p:cNvSpPr txBox="1"/>
          <p:nvPr/>
        </p:nvSpPr>
        <p:spPr>
          <a:xfrm>
            <a:off x="1637665" y="4090670"/>
            <a:ext cx="4100195" cy="922020"/>
          </a:xfrm>
          <a:prstGeom prst="rect">
            <a:avLst/>
          </a:prstGeom>
          <a:noFill/>
        </p:spPr>
        <p:txBody>
          <a:bodyPr wrap="square" rtlCol="0" anchor="t">
            <a:spAutoFit/>
          </a:bodyPr>
          <a:lstStyle/>
          <a:p>
            <a:r>
              <a:rPr lang="zh-CN" altLang="en-US"/>
              <a:t>It can be seen that the classification performance of bagging is not as good as that of stacking</a:t>
            </a:r>
            <a:r>
              <a:rPr lang="en-US" altLang="zh-CN"/>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1905" y="6985"/>
            <a:ext cx="12202160" cy="6859905"/>
            <a:chOff x="-16" y="-3"/>
            <a:chExt cx="19216" cy="10803"/>
          </a:xfrm>
        </p:grpSpPr>
        <p:pic>
          <p:nvPicPr>
            <p:cNvPr id="54" name="图片 53" descr="海报"/>
            <p:cNvPicPr>
              <a:picLocks noChangeAspect="1"/>
            </p:cNvPicPr>
            <p:nvPr/>
          </p:nvPicPr>
          <p:blipFill>
            <a:blip r:embed="rId7"/>
            <a:srcRect l="57162" t="61862" r="-82" b="-77"/>
            <a:stretch>
              <a:fillRect/>
            </a:stretch>
          </p:blipFill>
          <p:spPr>
            <a:xfrm rot="16200000">
              <a:off x="13899" y="-465"/>
              <a:ext cx="4840" cy="5763"/>
            </a:xfrm>
            <a:prstGeom prst="rect">
              <a:avLst/>
            </a:prstGeom>
          </p:spPr>
        </p:pic>
        <p:pic>
          <p:nvPicPr>
            <p:cNvPr id="53" name="图片 52" descr="海报"/>
            <p:cNvPicPr>
              <a:picLocks noChangeAspect="1"/>
            </p:cNvPicPr>
            <p:nvPr/>
          </p:nvPicPr>
          <p:blipFill>
            <a:blip r:embed="rId7"/>
            <a:srcRect r="47849" b="82118"/>
            <a:stretch>
              <a:fillRect/>
            </a:stretch>
          </p:blipFill>
          <p:spPr>
            <a:xfrm rot="16200000">
              <a:off x="-1537" y="6703"/>
              <a:ext cx="5618" cy="2576"/>
            </a:xfrm>
            <a:prstGeom prst="rect">
              <a:avLst/>
            </a:prstGeom>
          </p:spPr>
        </p:pic>
      </p:grpSp>
      <p:sp>
        <p:nvSpPr>
          <p:cNvPr id="32" name="矩形 31"/>
          <p:cNvSpPr/>
          <p:nvPr/>
        </p:nvSpPr>
        <p:spPr>
          <a:xfrm>
            <a:off x="6795770" y="2167890"/>
            <a:ext cx="3887470" cy="560070"/>
          </a:xfrm>
          <a:prstGeom prst="rect">
            <a:avLst/>
          </a:prstGeom>
          <a:solidFill>
            <a:srgbClr val="8A584D"/>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6700" marR="0" lvl="0" indent="508000" algn="ctr" defTabSz="914400" rtl="0" eaLnBrk="1" fontAlgn="auto" latinLnBrk="0" hangingPunct="1">
              <a:lnSpc>
                <a:spcPct val="120000"/>
              </a:lnSpc>
              <a:buClrTx/>
              <a:buSzTx/>
              <a:buFontTx/>
              <a:buNone/>
              <a:defRPr/>
            </a:pPr>
            <a:endParaRPr kumimoji="0" lang="zh-CN" altLang="en-US" sz="2540" b="1" i="0" u="none" strike="noStrike" kern="100" cap="none" spc="0" normalizeH="0" baseline="0" noProof="0" dirty="0">
              <a:ln>
                <a:noFill/>
              </a:ln>
              <a:solidFill>
                <a:prstClr val="white"/>
              </a:solidFill>
              <a:effectLst/>
              <a:uLnTx/>
              <a:uFillTx/>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33" name="Rectangle 42"/>
          <p:cNvSpPr/>
          <p:nvPr/>
        </p:nvSpPr>
        <p:spPr>
          <a:xfrm>
            <a:off x="6795770" y="3252470"/>
            <a:ext cx="3887470" cy="173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20000"/>
              </a:lnSpc>
            </a:pPr>
            <a:r>
              <a:rPr sz="148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Random Forest classifier is a meta estimator that fits a number of decision tree classifiers on various sub-samples of the dataset and uses averaging to improve the predictive accuracy and control over</a:t>
            </a:r>
            <a:r>
              <a:rPr lang="en-US" sz="148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a:t>
            </a:r>
            <a:r>
              <a:rPr sz="148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fitting.</a:t>
            </a:r>
          </a:p>
          <a:p>
            <a:pPr>
              <a:lnSpc>
                <a:spcPct val="120000"/>
              </a:lnSpc>
            </a:pPr>
            <a:endParaRPr sz="148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34" name="文本框 33"/>
          <p:cNvSpPr txBox="1"/>
          <p:nvPr/>
        </p:nvSpPr>
        <p:spPr>
          <a:xfrm>
            <a:off x="6795770" y="2127885"/>
            <a:ext cx="3887470" cy="560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gn="ctr">
              <a:lnSpc>
                <a:spcPct val="120000"/>
              </a:lnSpc>
            </a:pPr>
            <a:r>
              <a:rPr lang="en-US" altLang="zh-CN" sz="2540" b="0" spc="300" dirty="0">
                <a:solidFill>
                  <a:schemeClr val="bg1"/>
                </a:solidFill>
                <a:latin typeface="zihun59hao-chuangcuhei" panose="00000500000000000000" pitchFamily="2" charset="-122"/>
                <a:ea typeface="zihun59hao-chuangcuhei" panose="00000500000000000000" pitchFamily="2" charset="-122"/>
                <a:sym typeface="zihun59hao-chuangcuhei" panose="00000500000000000000" pitchFamily="2" charset="-122"/>
              </a:rPr>
              <a:t>Random Forest</a:t>
            </a:r>
          </a:p>
        </p:txBody>
      </p:sp>
      <p:sp>
        <p:nvSpPr>
          <p:cNvPr id="36" name="矩形 35"/>
          <p:cNvSpPr/>
          <p:nvPr/>
        </p:nvSpPr>
        <p:spPr>
          <a:xfrm>
            <a:off x="6795770" y="5488013"/>
            <a:ext cx="3887470" cy="61727"/>
          </a:xfrm>
          <a:prstGeom prst="rect">
            <a:avLst/>
          </a:prstGeom>
          <a:solidFill>
            <a:srgbClr val="2D3D54"/>
          </a:solidFill>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6700" marR="0" lvl="0" indent="508000" algn="ctr" defTabSz="914400" rtl="0" eaLnBrk="1" fontAlgn="auto" latinLnBrk="0" hangingPunct="1">
              <a:lnSpc>
                <a:spcPct val="120000"/>
              </a:lnSpc>
              <a:buClrTx/>
              <a:buSzTx/>
              <a:buFontTx/>
              <a:buNone/>
              <a:defRPr/>
            </a:pPr>
            <a:endParaRPr kumimoji="0" lang="zh-CN" altLang="en-US" sz="2540" b="1" i="0" u="none" strike="noStrike" kern="100" cap="none" spc="0" normalizeH="0" baseline="0" noProof="0" dirty="0">
              <a:ln>
                <a:noFill/>
              </a:ln>
              <a:solidFill>
                <a:prstClr val="white"/>
              </a:solidFill>
              <a:effectLst/>
              <a:uLnTx/>
              <a:uFillTx/>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44" name="矩形 43"/>
          <p:cNvSpPr/>
          <p:nvPr>
            <p:custDataLst>
              <p:tags r:id="rId2"/>
            </p:custDataLst>
          </p:nvPr>
        </p:nvSpPr>
        <p:spPr>
          <a:xfrm>
            <a:off x="1568921" y="1479194"/>
            <a:ext cx="7975129" cy="534035"/>
          </a:xfrm>
          <a:prstGeom prst="rect">
            <a:avLst/>
          </a:prstGeom>
        </p:spPr>
        <p:txBody>
          <a:bodyPr wrap="square">
            <a:spAutoFit/>
          </a:bodyPr>
          <a:lstStyle/>
          <a:p>
            <a:pPr>
              <a:lnSpc>
                <a:spcPct val="120000"/>
              </a:lnSpc>
            </a:pPr>
            <a:r>
              <a:rPr lang="en-US" altLang="zh-CN" sz="240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H</a:t>
            </a:r>
            <a:r>
              <a:rPr lang="zh-CN" altLang="en-US" sz="240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omogeneous</a:t>
            </a:r>
          </a:p>
        </p:txBody>
      </p:sp>
      <p:sp>
        <p:nvSpPr>
          <p:cNvPr id="3" name="文本框 2"/>
          <p:cNvSpPr txBox="1"/>
          <p:nvPr/>
        </p:nvSpPr>
        <p:spPr>
          <a:xfrm>
            <a:off x="1637665" y="2016760"/>
            <a:ext cx="4064000" cy="368300"/>
          </a:xfrm>
          <a:prstGeom prst="rect">
            <a:avLst/>
          </a:prstGeom>
          <a:noFill/>
        </p:spPr>
        <p:txBody>
          <a:bodyPr wrap="square" rtlCol="0">
            <a:spAutoFit/>
          </a:bodyPr>
          <a:lstStyle/>
          <a:p>
            <a:r>
              <a:rPr lang="en-US" altLang="zh-CN" dirty="0"/>
              <a:t>Evaluation of Random Forest</a:t>
            </a:r>
          </a:p>
        </p:txBody>
      </p:sp>
      <p:sp>
        <p:nvSpPr>
          <p:cNvPr id="6" name="PA_矩形 7"/>
          <p:cNvSpPr/>
          <p:nvPr>
            <p:custDataLst>
              <p:tags r:id="rId3"/>
            </p:custDataLst>
          </p:nvPr>
        </p:nvSpPr>
        <p:spPr>
          <a:xfrm>
            <a:off x="4572635" y="265430"/>
            <a:ext cx="3071495" cy="551815"/>
          </a:xfrm>
          <a:prstGeom prst="rect">
            <a:avLst/>
          </a:prstGeom>
        </p:spPr>
        <p:txBody>
          <a:bodyPr wrap="none">
            <a:spAutoFit/>
          </a:bodyPr>
          <a:lstStyle/>
          <a:p>
            <a:pPr lvl="0" algn="ctr" defTabSz="685800">
              <a:lnSpc>
                <a:spcPct val="120000"/>
              </a:lnSpc>
              <a:defRPr/>
            </a:pPr>
            <a:r>
              <a:rPr lang="en-US" altLang="zh-CN"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Ensemble Learning</a:t>
            </a:r>
            <a:endParaRPr lang="zh-CN" altLang="en-US"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7" name="文本框 6"/>
          <p:cNvSpPr txBox="1"/>
          <p:nvPr/>
        </p:nvSpPr>
        <p:spPr>
          <a:xfrm>
            <a:off x="1548130" y="3252470"/>
            <a:ext cx="4695190" cy="2306955"/>
          </a:xfrm>
          <a:prstGeom prst="rect">
            <a:avLst/>
          </a:prstGeom>
          <a:noFill/>
        </p:spPr>
        <p:txBody>
          <a:bodyPr wrap="square" rtlCol="0" anchor="t">
            <a:spAutoFit/>
          </a:bodyPr>
          <a:lstStyle/>
          <a:p>
            <a:r>
              <a:rPr lang="zh-CN" altLang="en-US"/>
              <a:t>Random forests are known to prevent over-fitting, but when we first tried with the initial parameters, we found that there was over-fitting</a:t>
            </a:r>
            <a:r>
              <a:rPr lang="en-US" altLang="zh-CN"/>
              <a:t> (</a:t>
            </a:r>
            <a:r>
              <a:rPr lang="zh-CN" altLang="en-US"/>
              <a:t>the appearance of this unusual over-fitting </a:t>
            </a:r>
            <a:r>
              <a:rPr lang="en-US" altLang="zh-CN"/>
              <a:t>may be</a:t>
            </a:r>
            <a:r>
              <a:rPr lang="zh-CN" altLang="en-US"/>
              <a:t> related to the evaluation index we </a:t>
            </a:r>
            <a:r>
              <a:rPr lang="en-US" altLang="zh-CN"/>
              <a:t>u</a:t>
            </a:r>
            <a:r>
              <a:rPr lang="zh-CN" altLang="en-US"/>
              <a:t>se). </a:t>
            </a:r>
          </a:p>
          <a:p>
            <a:r>
              <a:rPr lang="zh-CN" altLang="en-US"/>
              <a:t>After tuning the parameters for max_depth and min_samples_leaf, we got better results.</a:t>
            </a:r>
          </a:p>
        </p:txBody>
      </p:sp>
      <p:pic>
        <p:nvPicPr>
          <p:cNvPr id="8" name="图片 7"/>
          <p:cNvPicPr>
            <a:picLocks noChangeAspect="1"/>
          </p:cNvPicPr>
          <p:nvPr>
            <p:custDataLst>
              <p:tags r:id="rId4"/>
            </p:custDataLst>
          </p:nvPr>
        </p:nvPicPr>
        <p:blipFill>
          <a:blip r:embed="rId8"/>
          <a:srcRect t="61608" r="11293"/>
          <a:stretch>
            <a:fillRect/>
          </a:stretch>
        </p:blipFill>
        <p:spPr>
          <a:xfrm>
            <a:off x="1609090" y="2674620"/>
            <a:ext cx="4165600" cy="46291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1905" y="6985"/>
            <a:ext cx="12202160" cy="6859905"/>
            <a:chOff x="-16" y="-3"/>
            <a:chExt cx="19216" cy="10803"/>
          </a:xfrm>
        </p:grpSpPr>
        <p:pic>
          <p:nvPicPr>
            <p:cNvPr id="54" name="图片 53" descr="海报"/>
            <p:cNvPicPr>
              <a:picLocks noChangeAspect="1"/>
            </p:cNvPicPr>
            <p:nvPr/>
          </p:nvPicPr>
          <p:blipFill>
            <a:blip r:embed="rId7"/>
            <a:srcRect l="57162" t="61862" r="-82" b="-77"/>
            <a:stretch>
              <a:fillRect/>
            </a:stretch>
          </p:blipFill>
          <p:spPr>
            <a:xfrm rot="16200000">
              <a:off x="13899" y="-465"/>
              <a:ext cx="4840" cy="5763"/>
            </a:xfrm>
            <a:prstGeom prst="rect">
              <a:avLst/>
            </a:prstGeom>
          </p:spPr>
        </p:pic>
        <p:pic>
          <p:nvPicPr>
            <p:cNvPr id="53" name="图片 52" descr="海报"/>
            <p:cNvPicPr>
              <a:picLocks noChangeAspect="1"/>
            </p:cNvPicPr>
            <p:nvPr/>
          </p:nvPicPr>
          <p:blipFill>
            <a:blip r:embed="rId7"/>
            <a:srcRect r="47849" b="82118"/>
            <a:stretch>
              <a:fillRect/>
            </a:stretch>
          </p:blipFill>
          <p:spPr>
            <a:xfrm rot="16200000">
              <a:off x="-1537" y="6703"/>
              <a:ext cx="5618" cy="2576"/>
            </a:xfrm>
            <a:prstGeom prst="rect">
              <a:avLst/>
            </a:prstGeom>
          </p:spPr>
        </p:pic>
      </p:grpSp>
      <p:sp>
        <p:nvSpPr>
          <p:cNvPr id="32" name="矩形 31"/>
          <p:cNvSpPr/>
          <p:nvPr/>
        </p:nvSpPr>
        <p:spPr>
          <a:xfrm>
            <a:off x="6795770" y="2167890"/>
            <a:ext cx="3887470" cy="560070"/>
          </a:xfrm>
          <a:prstGeom prst="rect">
            <a:avLst/>
          </a:prstGeom>
          <a:solidFill>
            <a:srgbClr val="8A584D"/>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6700" marR="0" lvl="0" indent="508000" algn="ctr" defTabSz="914400" rtl="0" eaLnBrk="1" fontAlgn="auto" latinLnBrk="0" hangingPunct="1">
              <a:lnSpc>
                <a:spcPct val="120000"/>
              </a:lnSpc>
              <a:buClrTx/>
              <a:buSzTx/>
              <a:buFontTx/>
              <a:buNone/>
              <a:defRPr/>
            </a:pPr>
            <a:endParaRPr kumimoji="0" lang="zh-CN" altLang="en-US" sz="2540" b="1" i="0" u="none" strike="noStrike" kern="100" cap="none" spc="0" normalizeH="0" baseline="0" noProof="0" dirty="0">
              <a:ln>
                <a:noFill/>
              </a:ln>
              <a:solidFill>
                <a:prstClr val="white"/>
              </a:solidFill>
              <a:effectLst/>
              <a:uLnTx/>
              <a:uFillTx/>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33" name="Rectangle 42"/>
          <p:cNvSpPr/>
          <p:nvPr/>
        </p:nvSpPr>
        <p:spPr>
          <a:xfrm>
            <a:off x="6795770" y="3252470"/>
            <a:ext cx="3887470" cy="173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20000"/>
              </a:lnSpc>
            </a:pPr>
            <a:r>
              <a:rPr sz="148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Extra Trees classifier implements a meta estimator that fits a number of randomized decision trees on various sub-samples of the dataset and uses averaging to improve the predictive accuracy and control over-fitting.</a:t>
            </a:r>
          </a:p>
        </p:txBody>
      </p:sp>
      <p:sp>
        <p:nvSpPr>
          <p:cNvPr id="34" name="文本框 33"/>
          <p:cNvSpPr txBox="1"/>
          <p:nvPr/>
        </p:nvSpPr>
        <p:spPr>
          <a:xfrm>
            <a:off x="6795770" y="2127885"/>
            <a:ext cx="3887470" cy="560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gn="ctr">
              <a:lnSpc>
                <a:spcPct val="120000"/>
              </a:lnSpc>
            </a:pPr>
            <a:r>
              <a:rPr lang="en-US" altLang="zh-CN" sz="2540" b="0" spc="300" dirty="0">
                <a:solidFill>
                  <a:schemeClr val="bg1"/>
                </a:solidFill>
                <a:latin typeface="zihun59hao-chuangcuhei" panose="00000500000000000000" pitchFamily="2" charset="-122"/>
                <a:ea typeface="zihun59hao-chuangcuhei" panose="00000500000000000000" pitchFamily="2" charset="-122"/>
                <a:sym typeface="zihun59hao-chuangcuhei" panose="00000500000000000000" pitchFamily="2" charset="-122"/>
              </a:rPr>
              <a:t>Extra Trees</a:t>
            </a:r>
          </a:p>
        </p:txBody>
      </p:sp>
      <p:sp>
        <p:nvSpPr>
          <p:cNvPr id="36" name="矩形 35"/>
          <p:cNvSpPr/>
          <p:nvPr/>
        </p:nvSpPr>
        <p:spPr>
          <a:xfrm>
            <a:off x="6795770" y="5488013"/>
            <a:ext cx="3887470" cy="61727"/>
          </a:xfrm>
          <a:prstGeom prst="rect">
            <a:avLst/>
          </a:prstGeom>
          <a:solidFill>
            <a:srgbClr val="2D3D54"/>
          </a:solidFill>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6700" marR="0" lvl="0" indent="508000" algn="ctr" defTabSz="914400" rtl="0" eaLnBrk="1" fontAlgn="auto" latinLnBrk="0" hangingPunct="1">
              <a:lnSpc>
                <a:spcPct val="120000"/>
              </a:lnSpc>
              <a:buClrTx/>
              <a:buSzTx/>
              <a:buFontTx/>
              <a:buNone/>
              <a:defRPr/>
            </a:pPr>
            <a:endParaRPr kumimoji="0" lang="zh-CN" altLang="en-US" sz="2540" b="1" i="0" u="none" strike="noStrike" kern="100" cap="none" spc="0" normalizeH="0" baseline="0" noProof="0" dirty="0">
              <a:ln>
                <a:noFill/>
              </a:ln>
              <a:solidFill>
                <a:prstClr val="white"/>
              </a:solidFill>
              <a:effectLst/>
              <a:uLnTx/>
              <a:uFillTx/>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44" name="矩形 43"/>
          <p:cNvSpPr/>
          <p:nvPr>
            <p:custDataLst>
              <p:tags r:id="rId2"/>
            </p:custDataLst>
          </p:nvPr>
        </p:nvSpPr>
        <p:spPr>
          <a:xfrm>
            <a:off x="1568921" y="1479194"/>
            <a:ext cx="7975129" cy="534035"/>
          </a:xfrm>
          <a:prstGeom prst="rect">
            <a:avLst/>
          </a:prstGeom>
        </p:spPr>
        <p:txBody>
          <a:bodyPr wrap="square">
            <a:spAutoFit/>
          </a:bodyPr>
          <a:lstStyle/>
          <a:p>
            <a:pPr>
              <a:lnSpc>
                <a:spcPct val="120000"/>
              </a:lnSpc>
            </a:pPr>
            <a:r>
              <a:rPr lang="en-US" altLang="zh-CN" sz="240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H</a:t>
            </a:r>
            <a:r>
              <a:rPr lang="zh-CN" altLang="en-US" sz="240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omogeneous</a:t>
            </a:r>
          </a:p>
        </p:txBody>
      </p:sp>
      <p:sp>
        <p:nvSpPr>
          <p:cNvPr id="3" name="文本框 2"/>
          <p:cNvSpPr txBox="1"/>
          <p:nvPr/>
        </p:nvSpPr>
        <p:spPr>
          <a:xfrm>
            <a:off x="1637665" y="2016760"/>
            <a:ext cx="4064000" cy="368300"/>
          </a:xfrm>
          <a:prstGeom prst="rect">
            <a:avLst/>
          </a:prstGeom>
          <a:noFill/>
        </p:spPr>
        <p:txBody>
          <a:bodyPr wrap="square" rtlCol="0">
            <a:spAutoFit/>
          </a:bodyPr>
          <a:lstStyle/>
          <a:p>
            <a:r>
              <a:rPr lang="en-US" altLang="zh-CN" dirty="0"/>
              <a:t>Evaluation of Extra Trees</a:t>
            </a:r>
          </a:p>
        </p:txBody>
      </p:sp>
      <p:sp>
        <p:nvSpPr>
          <p:cNvPr id="6" name="PA_矩形 7"/>
          <p:cNvSpPr/>
          <p:nvPr>
            <p:custDataLst>
              <p:tags r:id="rId3"/>
            </p:custDataLst>
          </p:nvPr>
        </p:nvSpPr>
        <p:spPr>
          <a:xfrm>
            <a:off x="4572635" y="265430"/>
            <a:ext cx="3071495" cy="551815"/>
          </a:xfrm>
          <a:prstGeom prst="rect">
            <a:avLst/>
          </a:prstGeom>
        </p:spPr>
        <p:txBody>
          <a:bodyPr wrap="none">
            <a:spAutoFit/>
          </a:bodyPr>
          <a:lstStyle/>
          <a:p>
            <a:pPr lvl="0" algn="ctr" defTabSz="685800">
              <a:lnSpc>
                <a:spcPct val="120000"/>
              </a:lnSpc>
              <a:defRPr/>
            </a:pPr>
            <a:r>
              <a:rPr lang="en-US" altLang="zh-CN"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Ensemble Learning</a:t>
            </a:r>
            <a:endParaRPr lang="zh-CN" altLang="en-US"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pic>
        <p:nvPicPr>
          <p:cNvPr id="7" name="图片 6"/>
          <p:cNvPicPr>
            <a:picLocks noChangeAspect="1"/>
          </p:cNvPicPr>
          <p:nvPr>
            <p:custDataLst>
              <p:tags r:id="rId4"/>
            </p:custDataLst>
          </p:nvPr>
        </p:nvPicPr>
        <p:blipFill>
          <a:blip r:embed="rId8"/>
          <a:srcRect t="58266" r="16224"/>
          <a:stretch>
            <a:fillRect/>
          </a:stretch>
        </p:blipFill>
        <p:spPr>
          <a:xfrm>
            <a:off x="1569085" y="2727960"/>
            <a:ext cx="4688840" cy="593090"/>
          </a:xfrm>
          <a:prstGeom prst="rect">
            <a:avLst/>
          </a:prstGeom>
        </p:spPr>
      </p:pic>
      <p:sp>
        <p:nvSpPr>
          <p:cNvPr id="8" name="文本框 7"/>
          <p:cNvSpPr txBox="1"/>
          <p:nvPr/>
        </p:nvSpPr>
        <p:spPr>
          <a:xfrm>
            <a:off x="1548130" y="3584575"/>
            <a:ext cx="4710430" cy="2030095"/>
          </a:xfrm>
          <a:prstGeom prst="rect">
            <a:avLst/>
          </a:prstGeom>
          <a:noFill/>
        </p:spPr>
        <p:txBody>
          <a:bodyPr wrap="square" rtlCol="0" anchor="t">
            <a:spAutoFit/>
          </a:bodyPr>
          <a:lstStyle/>
          <a:p>
            <a:r>
              <a:rPr lang="zh-CN" altLang="en-US"/>
              <a:t>In the case of </a:t>
            </a:r>
            <a:r>
              <a:rPr lang="zh-CN" altLang="en-US" b="1">
                <a:solidFill>
                  <a:srgbClr val="FF0000"/>
                </a:solidFill>
              </a:rPr>
              <a:t>high accuracy of the base learner</a:t>
            </a:r>
            <a:r>
              <a:rPr lang="zh-CN" altLang="en-US"/>
              <a:t>, Extra Trees can achieve better results, but the data set we used obviously </a:t>
            </a:r>
            <a:r>
              <a:rPr lang="zh-CN" altLang="en-US" b="1">
                <a:solidFill>
                  <a:srgbClr val="FF0000"/>
                </a:solidFill>
              </a:rPr>
              <a:t>does not </a:t>
            </a:r>
            <a:r>
              <a:rPr lang="en-US" altLang="zh-CN" b="1">
                <a:solidFill>
                  <a:srgbClr val="FF0000"/>
                </a:solidFill>
              </a:rPr>
              <a:t>satisfy</a:t>
            </a:r>
            <a:r>
              <a:rPr lang="zh-CN" altLang="en-US"/>
              <a:t> this </a:t>
            </a:r>
            <a:r>
              <a:rPr lang="en-US" altLang="zh-CN"/>
              <a:t>requirement</a:t>
            </a:r>
            <a:r>
              <a:rPr lang="zh-CN" altLang="en-US"/>
              <a:t>. </a:t>
            </a:r>
          </a:p>
          <a:p>
            <a:r>
              <a:rPr lang="zh-CN" altLang="en-US"/>
              <a:t>In this case, </a:t>
            </a:r>
            <a:r>
              <a:rPr lang="zh-CN" altLang="en-US" b="1">
                <a:solidFill>
                  <a:srgbClr val="FF0000"/>
                </a:solidFill>
              </a:rPr>
              <a:t>the extra randomness</a:t>
            </a:r>
            <a:r>
              <a:rPr lang="zh-CN" altLang="en-US"/>
              <a:t> of Extra Trees makes the deviation greater, and the effect is not as good as Random Forest</a:t>
            </a:r>
            <a:r>
              <a:rPr lang="en-US" altLang="zh-CN"/>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1905" y="6985"/>
            <a:ext cx="12202160" cy="6859905"/>
            <a:chOff x="-16" y="-3"/>
            <a:chExt cx="19216" cy="10803"/>
          </a:xfrm>
        </p:grpSpPr>
        <p:pic>
          <p:nvPicPr>
            <p:cNvPr id="54" name="图片 53" descr="海报"/>
            <p:cNvPicPr>
              <a:picLocks noChangeAspect="1"/>
            </p:cNvPicPr>
            <p:nvPr/>
          </p:nvPicPr>
          <p:blipFill>
            <a:blip r:embed="rId8"/>
            <a:srcRect l="57162" t="61862" r="-82" b="-77"/>
            <a:stretch>
              <a:fillRect/>
            </a:stretch>
          </p:blipFill>
          <p:spPr>
            <a:xfrm rot="16200000">
              <a:off x="13899" y="-465"/>
              <a:ext cx="4840" cy="5763"/>
            </a:xfrm>
            <a:prstGeom prst="rect">
              <a:avLst/>
            </a:prstGeom>
          </p:spPr>
        </p:pic>
        <p:pic>
          <p:nvPicPr>
            <p:cNvPr id="53" name="图片 52" descr="海报"/>
            <p:cNvPicPr>
              <a:picLocks noChangeAspect="1"/>
            </p:cNvPicPr>
            <p:nvPr/>
          </p:nvPicPr>
          <p:blipFill>
            <a:blip r:embed="rId8"/>
            <a:srcRect r="47849" b="82118"/>
            <a:stretch>
              <a:fillRect/>
            </a:stretch>
          </p:blipFill>
          <p:spPr>
            <a:xfrm rot="16200000">
              <a:off x="-1537" y="6703"/>
              <a:ext cx="5618" cy="2576"/>
            </a:xfrm>
            <a:prstGeom prst="rect">
              <a:avLst/>
            </a:prstGeom>
          </p:spPr>
        </p:pic>
      </p:grpSp>
      <p:sp>
        <p:nvSpPr>
          <p:cNvPr id="32" name="矩形 31"/>
          <p:cNvSpPr/>
          <p:nvPr/>
        </p:nvSpPr>
        <p:spPr>
          <a:xfrm>
            <a:off x="6763385" y="2167890"/>
            <a:ext cx="3919855" cy="560070"/>
          </a:xfrm>
          <a:prstGeom prst="rect">
            <a:avLst/>
          </a:prstGeom>
          <a:solidFill>
            <a:srgbClr val="8A584D"/>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6700" marR="0" lvl="0" indent="508000" algn="ctr" defTabSz="914400" rtl="0" eaLnBrk="1" fontAlgn="auto" latinLnBrk="0" hangingPunct="1">
              <a:lnSpc>
                <a:spcPct val="120000"/>
              </a:lnSpc>
              <a:buClrTx/>
              <a:buSzTx/>
              <a:buFontTx/>
              <a:buNone/>
              <a:defRPr/>
            </a:pPr>
            <a:endParaRPr kumimoji="0" lang="zh-CN" altLang="en-US" sz="2540" b="1" i="0" u="none" strike="noStrike" kern="100" cap="none" spc="0" normalizeH="0" baseline="0" noProof="0" dirty="0">
              <a:ln>
                <a:noFill/>
              </a:ln>
              <a:solidFill>
                <a:prstClr val="white"/>
              </a:solidFill>
              <a:effectLst/>
              <a:uLnTx/>
              <a:uFillTx/>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33" name="Rectangle 42"/>
          <p:cNvSpPr/>
          <p:nvPr/>
        </p:nvSpPr>
        <p:spPr>
          <a:xfrm>
            <a:off x="6762750" y="3115945"/>
            <a:ext cx="3920490" cy="2003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20000"/>
              </a:lnSpc>
            </a:pPr>
            <a:r>
              <a:rPr sz="148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AdaBoost classifier is a meta-estimator that begins by fitting a classifier on the original dataset and then fits additional copies of the classifier on the same dataset but where the weights of incorrectly classified instances are adjusted such that subsequent classifiers focus more on difficult cases.</a:t>
            </a:r>
          </a:p>
        </p:txBody>
      </p:sp>
      <p:sp>
        <p:nvSpPr>
          <p:cNvPr id="34" name="文本框 33"/>
          <p:cNvSpPr txBox="1"/>
          <p:nvPr/>
        </p:nvSpPr>
        <p:spPr>
          <a:xfrm>
            <a:off x="6764020" y="2127885"/>
            <a:ext cx="3919220" cy="560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gn="ctr">
              <a:lnSpc>
                <a:spcPct val="120000"/>
              </a:lnSpc>
            </a:pPr>
            <a:r>
              <a:rPr lang="en-US" altLang="zh-CN" sz="2540" b="0" spc="300" dirty="0">
                <a:solidFill>
                  <a:schemeClr val="bg1"/>
                </a:solidFill>
                <a:latin typeface="zihun59hao-chuangcuhei" panose="00000500000000000000" pitchFamily="2" charset="-122"/>
                <a:ea typeface="zihun59hao-chuangcuhei" panose="00000500000000000000" pitchFamily="2" charset="-122"/>
                <a:sym typeface="zihun59hao-chuangcuhei" panose="00000500000000000000" pitchFamily="2" charset="-122"/>
              </a:rPr>
              <a:t>AdaBoost</a:t>
            </a:r>
          </a:p>
        </p:txBody>
      </p:sp>
      <p:sp>
        <p:nvSpPr>
          <p:cNvPr id="36" name="矩形 35"/>
          <p:cNvSpPr/>
          <p:nvPr/>
        </p:nvSpPr>
        <p:spPr>
          <a:xfrm>
            <a:off x="6764020" y="5488013"/>
            <a:ext cx="3919220" cy="61727"/>
          </a:xfrm>
          <a:prstGeom prst="rect">
            <a:avLst/>
          </a:prstGeom>
          <a:solidFill>
            <a:srgbClr val="2D3D54"/>
          </a:solidFill>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6700" marR="0" lvl="0" indent="508000" algn="ctr" defTabSz="914400" rtl="0" eaLnBrk="1" fontAlgn="auto" latinLnBrk="0" hangingPunct="1">
              <a:lnSpc>
                <a:spcPct val="120000"/>
              </a:lnSpc>
              <a:buClrTx/>
              <a:buSzTx/>
              <a:buFontTx/>
              <a:buNone/>
              <a:defRPr/>
            </a:pPr>
            <a:endParaRPr kumimoji="0" lang="zh-CN" altLang="en-US" sz="2540" b="1" i="0" u="none" strike="noStrike" kern="100" cap="none" spc="0" normalizeH="0" baseline="0" noProof="0" dirty="0">
              <a:ln>
                <a:noFill/>
              </a:ln>
              <a:solidFill>
                <a:prstClr val="white"/>
              </a:solidFill>
              <a:effectLst/>
              <a:uLnTx/>
              <a:uFillTx/>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44" name="矩形 43"/>
          <p:cNvSpPr/>
          <p:nvPr>
            <p:custDataLst>
              <p:tags r:id="rId2"/>
            </p:custDataLst>
          </p:nvPr>
        </p:nvSpPr>
        <p:spPr>
          <a:xfrm>
            <a:off x="1569085" y="1478915"/>
            <a:ext cx="8540115" cy="534035"/>
          </a:xfrm>
          <a:prstGeom prst="rect">
            <a:avLst/>
          </a:prstGeom>
        </p:spPr>
        <p:txBody>
          <a:bodyPr wrap="square">
            <a:spAutoFit/>
          </a:bodyPr>
          <a:lstStyle/>
          <a:p>
            <a:pPr>
              <a:lnSpc>
                <a:spcPct val="120000"/>
              </a:lnSpc>
            </a:pPr>
            <a:r>
              <a:rPr lang="en-US" altLang="zh-CN" sz="240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H</a:t>
            </a:r>
            <a:r>
              <a:rPr lang="zh-CN" altLang="en-US" sz="240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omogeneous</a:t>
            </a:r>
          </a:p>
        </p:txBody>
      </p:sp>
      <p:sp>
        <p:nvSpPr>
          <p:cNvPr id="3" name="文本框 2"/>
          <p:cNvSpPr txBox="1"/>
          <p:nvPr>
            <p:custDataLst>
              <p:tags r:id="rId3"/>
            </p:custDataLst>
          </p:nvPr>
        </p:nvSpPr>
        <p:spPr>
          <a:xfrm>
            <a:off x="1637665" y="2016760"/>
            <a:ext cx="4064000" cy="368300"/>
          </a:xfrm>
          <a:prstGeom prst="rect">
            <a:avLst/>
          </a:prstGeom>
          <a:noFill/>
        </p:spPr>
        <p:txBody>
          <a:bodyPr wrap="square" rtlCol="0">
            <a:spAutoFit/>
          </a:bodyPr>
          <a:lstStyle/>
          <a:p>
            <a:r>
              <a:rPr lang="en-US" altLang="zh-CN"/>
              <a:t>Evaluation of AdaBoost</a:t>
            </a:r>
          </a:p>
        </p:txBody>
      </p:sp>
      <p:sp>
        <p:nvSpPr>
          <p:cNvPr id="4" name="PA_矩形 7"/>
          <p:cNvSpPr/>
          <p:nvPr>
            <p:custDataLst>
              <p:tags r:id="rId4"/>
            </p:custDataLst>
          </p:nvPr>
        </p:nvSpPr>
        <p:spPr>
          <a:xfrm>
            <a:off x="4572635" y="265430"/>
            <a:ext cx="3071495" cy="551815"/>
          </a:xfrm>
          <a:prstGeom prst="rect">
            <a:avLst/>
          </a:prstGeom>
        </p:spPr>
        <p:txBody>
          <a:bodyPr wrap="none">
            <a:spAutoFit/>
          </a:bodyPr>
          <a:lstStyle/>
          <a:p>
            <a:pPr lvl="0" algn="ctr" defTabSz="685800">
              <a:lnSpc>
                <a:spcPct val="120000"/>
              </a:lnSpc>
              <a:defRPr/>
            </a:pPr>
            <a:r>
              <a:rPr lang="en-US" altLang="zh-CN"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Ensemble Learning</a:t>
            </a:r>
            <a:endParaRPr lang="zh-CN" altLang="en-US"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pic>
        <p:nvPicPr>
          <p:cNvPr id="6" name="图片 5"/>
          <p:cNvPicPr>
            <a:picLocks noChangeAspect="1"/>
          </p:cNvPicPr>
          <p:nvPr>
            <p:custDataLst>
              <p:tags r:id="rId5"/>
            </p:custDataLst>
          </p:nvPr>
        </p:nvPicPr>
        <p:blipFill>
          <a:blip r:embed="rId9"/>
          <a:srcRect t="60296" r="14589"/>
          <a:stretch>
            <a:fillRect/>
          </a:stretch>
        </p:blipFill>
        <p:spPr>
          <a:xfrm>
            <a:off x="1569085" y="2674620"/>
            <a:ext cx="4417695" cy="760095"/>
          </a:xfrm>
          <a:prstGeom prst="rect">
            <a:avLst/>
          </a:prstGeom>
        </p:spPr>
      </p:pic>
      <p:sp>
        <p:nvSpPr>
          <p:cNvPr id="8" name="文本框 7"/>
          <p:cNvSpPr txBox="1"/>
          <p:nvPr/>
        </p:nvSpPr>
        <p:spPr>
          <a:xfrm>
            <a:off x="1569085" y="3641725"/>
            <a:ext cx="4526280" cy="2030095"/>
          </a:xfrm>
          <a:prstGeom prst="rect">
            <a:avLst/>
          </a:prstGeom>
          <a:noFill/>
        </p:spPr>
        <p:txBody>
          <a:bodyPr wrap="square" rtlCol="0" anchor="t">
            <a:spAutoFit/>
          </a:bodyPr>
          <a:lstStyle/>
          <a:p>
            <a:r>
              <a:rPr lang="zh-CN" altLang="en-US"/>
              <a:t>The number of weak classifiers and related parameters of AdaBoost are difficult to adjust, and AdaBoost is obviously affected by </a:t>
            </a:r>
            <a:r>
              <a:rPr lang="zh-CN" altLang="en-US" b="1">
                <a:solidFill>
                  <a:srgbClr val="FF0000"/>
                </a:solidFill>
              </a:rPr>
              <a:t>data imbalance</a:t>
            </a:r>
            <a:r>
              <a:rPr lang="zh-CN" altLang="en-US"/>
              <a:t>. </a:t>
            </a:r>
          </a:p>
          <a:p>
            <a:r>
              <a:rPr lang="zh-CN" altLang="en-US"/>
              <a:t>At the same time, the stability of AdaBoost is poor and it is easy to be affected by </a:t>
            </a:r>
            <a:r>
              <a:rPr lang="zh-CN" altLang="en-US" b="1">
                <a:solidFill>
                  <a:srgbClr val="FF0000"/>
                </a:solidFill>
              </a:rPr>
              <a:t>outliers</a:t>
            </a:r>
            <a:r>
              <a:rPr lang="zh-CN" altLang="en-US"/>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1905" y="6985"/>
            <a:ext cx="12202160" cy="6859905"/>
            <a:chOff x="-16" y="-3"/>
            <a:chExt cx="19216" cy="10803"/>
          </a:xfrm>
        </p:grpSpPr>
        <p:pic>
          <p:nvPicPr>
            <p:cNvPr id="54" name="图片 53" descr="海报"/>
            <p:cNvPicPr>
              <a:picLocks noChangeAspect="1"/>
            </p:cNvPicPr>
            <p:nvPr/>
          </p:nvPicPr>
          <p:blipFill>
            <a:blip r:embed="rId9"/>
            <a:srcRect l="57162" t="61862" r="-82" b="-77"/>
            <a:stretch>
              <a:fillRect/>
            </a:stretch>
          </p:blipFill>
          <p:spPr>
            <a:xfrm rot="16200000">
              <a:off x="13899" y="-465"/>
              <a:ext cx="4840" cy="5763"/>
            </a:xfrm>
            <a:prstGeom prst="rect">
              <a:avLst/>
            </a:prstGeom>
          </p:spPr>
        </p:pic>
        <p:pic>
          <p:nvPicPr>
            <p:cNvPr id="53" name="图片 52" descr="海报"/>
            <p:cNvPicPr>
              <a:picLocks noChangeAspect="1"/>
            </p:cNvPicPr>
            <p:nvPr/>
          </p:nvPicPr>
          <p:blipFill>
            <a:blip r:embed="rId9"/>
            <a:srcRect r="47849" b="82118"/>
            <a:stretch>
              <a:fillRect/>
            </a:stretch>
          </p:blipFill>
          <p:spPr>
            <a:xfrm rot="16200000">
              <a:off x="-1537" y="6703"/>
              <a:ext cx="5618" cy="2576"/>
            </a:xfrm>
            <a:prstGeom prst="rect">
              <a:avLst/>
            </a:prstGeom>
          </p:spPr>
        </p:pic>
      </p:grpSp>
      <p:sp>
        <p:nvSpPr>
          <p:cNvPr id="32" name="矩形 31"/>
          <p:cNvSpPr/>
          <p:nvPr/>
        </p:nvSpPr>
        <p:spPr>
          <a:xfrm>
            <a:off x="6763385" y="2167890"/>
            <a:ext cx="3919855" cy="560070"/>
          </a:xfrm>
          <a:prstGeom prst="rect">
            <a:avLst/>
          </a:prstGeom>
          <a:solidFill>
            <a:srgbClr val="8A584D"/>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6700" marR="0" lvl="0" indent="508000" algn="ctr" defTabSz="914400" rtl="0" eaLnBrk="1" fontAlgn="auto" latinLnBrk="0" hangingPunct="1">
              <a:lnSpc>
                <a:spcPct val="120000"/>
              </a:lnSpc>
              <a:buClrTx/>
              <a:buSzTx/>
              <a:buFontTx/>
              <a:buNone/>
              <a:defRPr/>
            </a:pPr>
            <a:endParaRPr kumimoji="0" lang="zh-CN" altLang="en-US" sz="2540" b="1" i="0" u="none" strike="noStrike" kern="100" cap="none" spc="0" normalizeH="0" baseline="0" noProof="0" dirty="0">
              <a:ln>
                <a:noFill/>
              </a:ln>
              <a:solidFill>
                <a:prstClr val="white"/>
              </a:solidFill>
              <a:effectLst/>
              <a:uLnTx/>
              <a:uFillTx/>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33" name="Rectangle 42"/>
          <p:cNvSpPr/>
          <p:nvPr/>
        </p:nvSpPr>
        <p:spPr>
          <a:xfrm>
            <a:off x="6762750" y="3389313"/>
            <a:ext cx="3920490" cy="1456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indent="0">
              <a:lnSpc>
                <a:spcPct val="120000"/>
              </a:lnSpc>
              <a:buFont typeface="Arial" panose="020B0604020202020204" pitchFamily="34" charset="0"/>
              <a:buNone/>
            </a:pPr>
            <a:r>
              <a:rPr lang="en-US" sz="148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Gradient Tree Boosting or Gradient Boosted Decision Trees (GBDT) builds an additive model in a forward stage-wise fashion; it allows for the optimization of arbitrary differentiable loss functions.</a:t>
            </a:r>
          </a:p>
        </p:txBody>
      </p:sp>
      <p:sp>
        <p:nvSpPr>
          <p:cNvPr id="34" name="文本框 33"/>
          <p:cNvSpPr txBox="1"/>
          <p:nvPr/>
        </p:nvSpPr>
        <p:spPr>
          <a:xfrm>
            <a:off x="6764020" y="2127885"/>
            <a:ext cx="3919220" cy="560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defRPr sz="1500" b="1" spc="-150">
                <a:solidFill>
                  <a:schemeClr val="tx1">
                    <a:lumMod val="65000"/>
                    <a:lumOff val="35000"/>
                  </a:schemeClr>
                </a:solidFill>
                <a:effectLst/>
                <a:latin typeface="禹卫书法行书简体" panose="02010600030101010101" charset="-122"/>
                <a:ea typeface="禹卫书法行书简体" panose="02010600030101010101" charset="-122"/>
              </a:defRPr>
            </a:lvl1pPr>
          </a:lstStyle>
          <a:p>
            <a:pPr algn="ctr">
              <a:lnSpc>
                <a:spcPct val="120000"/>
              </a:lnSpc>
            </a:pPr>
            <a:r>
              <a:rPr lang="en-US" altLang="zh-CN" sz="2540" b="0" spc="300" dirty="0">
                <a:solidFill>
                  <a:schemeClr val="bg1"/>
                </a:solidFill>
                <a:latin typeface="zihun59hao-chuangcuhei" panose="00000500000000000000" pitchFamily="2" charset="-122"/>
                <a:ea typeface="zihun59hao-chuangcuhei" panose="00000500000000000000" pitchFamily="2" charset="-122"/>
                <a:sym typeface="zihun59hao-chuangcuhei" panose="00000500000000000000" pitchFamily="2" charset="-122"/>
              </a:rPr>
              <a:t>GBDT</a:t>
            </a:r>
          </a:p>
        </p:txBody>
      </p:sp>
      <p:sp>
        <p:nvSpPr>
          <p:cNvPr id="36" name="矩形 35"/>
          <p:cNvSpPr/>
          <p:nvPr/>
        </p:nvSpPr>
        <p:spPr>
          <a:xfrm>
            <a:off x="6764020" y="5488013"/>
            <a:ext cx="3919220" cy="61727"/>
          </a:xfrm>
          <a:prstGeom prst="rect">
            <a:avLst/>
          </a:prstGeom>
          <a:solidFill>
            <a:srgbClr val="2D3D54"/>
          </a:solidFill>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6700" marR="0" lvl="0" indent="508000" algn="ctr" defTabSz="914400" rtl="0" eaLnBrk="1" fontAlgn="auto" latinLnBrk="0" hangingPunct="1">
              <a:lnSpc>
                <a:spcPct val="120000"/>
              </a:lnSpc>
              <a:buClrTx/>
              <a:buSzTx/>
              <a:buFontTx/>
              <a:buNone/>
              <a:defRPr/>
            </a:pPr>
            <a:endParaRPr kumimoji="0" lang="zh-CN" altLang="en-US" sz="2540" b="1" i="0" u="none" strike="noStrike" kern="100" cap="none" spc="0" normalizeH="0" baseline="0" noProof="0" dirty="0">
              <a:ln>
                <a:noFill/>
              </a:ln>
              <a:solidFill>
                <a:prstClr val="white"/>
              </a:solidFill>
              <a:effectLst/>
              <a:uLnTx/>
              <a:uFillTx/>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44" name="矩形 43"/>
          <p:cNvSpPr/>
          <p:nvPr>
            <p:custDataLst>
              <p:tags r:id="rId2"/>
            </p:custDataLst>
          </p:nvPr>
        </p:nvSpPr>
        <p:spPr>
          <a:xfrm>
            <a:off x="1569085" y="1478915"/>
            <a:ext cx="8540115" cy="534035"/>
          </a:xfrm>
          <a:prstGeom prst="rect">
            <a:avLst/>
          </a:prstGeom>
        </p:spPr>
        <p:txBody>
          <a:bodyPr wrap="square">
            <a:spAutoFit/>
          </a:bodyPr>
          <a:lstStyle/>
          <a:p>
            <a:pPr>
              <a:lnSpc>
                <a:spcPct val="120000"/>
              </a:lnSpc>
            </a:pPr>
            <a:r>
              <a:rPr lang="en-US" altLang="zh-CN" sz="240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H</a:t>
            </a:r>
            <a:r>
              <a:rPr lang="zh-CN" altLang="en-US" sz="240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omogeneous</a:t>
            </a:r>
          </a:p>
        </p:txBody>
      </p:sp>
      <p:sp>
        <p:nvSpPr>
          <p:cNvPr id="3" name="文本框 2"/>
          <p:cNvSpPr txBox="1"/>
          <p:nvPr>
            <p:custDataLst>
              <p:tags r:id="rId3"/>
            </p:custDataLst>
          </p:nvPr>
        </p:nvSpPr>
        <p:spPr>
          <a:xfrm>
            <a:off x="1637665" y="2016760"/>
            <a:ext cx="4064000" cy="368300"/>
          </a:xfrm>
          <a:prstGeom prst="rect">
            <a:avLst/>
          </a:prstGeom>
          <a:noFill/>
        </p:spPr>
        <p:txBody>
          <a:bodyPr wrap="square" rtlCol="0">
            <a:spAutoFit/>
          </a:bodyPr>
          <a:lstStyle/>
          <a:p>
            <a:r>
              <a:rPr lang="en-US" altLang="zh-CN"/>
              <a:t>Evaluation of GBDT</a:t>
            </a:r>
          </a:p>
        </p:txBody>
      </p:sp>
      <p:sp>
        <p:nvSpPr>
          <p:cNvPr id="7" name="文本框 6"/>
          <p:cNvSpPr txBox="1"/>
          <p:nvPr>
            <p:custDataLst>
              <p:tags r:id="rId4"/>
            </p:custDataLst>
          </p:nvPr>
        </p:nvSpPr>
        <p:spPr>
          <a:xfrm>
            <a:off x="3573780" y="2533968"/>
            <a:ext cx="2731770" cy="368300"/>
          </a:xfrm>
          <a:prstGeom prst="rect">
            <a:avLst/>
          </a:prstGeom>
          <a:noFill/>
        </p:spPr>
        <p:txBody>
          <a:bodyPr wrap="square" rtlCol="0">
            <a:spAutoFit/>
          </a:bodyPr>
          <a:lstStyle/>
          <a:p>
            <a:pPr algn="just"/>
            <a:r>
              <a:rPr lang="en-US" altLang="zh-CN"/>
              <a:t>Easy to </a:t>
            </a:r>
            <a:r>
              <a:rPr lang="en-US" altLang="zh-CN" b="1">
                <a:solidFill>
                  <a:srgbClr val="FF0000"/>
                </a:solidFill>
              </a:rPr>
              <a:t>overfit</a:t>
            </a:r>
            <a:r>
              <a:rPr lang="en-US" altLang="zh-CN"/>
              <a:t> and </a:t>
            </a:r>
            <a:r>
              <a:rPr lang="en-US" altLang="zh-CN" b="1">
                <a:solidFill>
                  <a:srgbClr val="FF0000"/>
                </a:solidFill>
              </a:rPr>
              <a:t>slow</a:t>
            </a:r>
          </a:p>
        </p:txBody>
      </p:sp>
      <p:sp>
        <p:nvSpPr>
          <p:cNvPr id="4" name="PA_矩形 7"/>
          <p:cNvSpPr/>
          <p:nvPr>
            <p:custDataLst>
              <p:tags r:id="rId5"/>
            </p:custDataLst>
          </p:nvPr>
        </p:nvSpPr>
        <p:spPr>
          <a:xfrm>
            <a:off x="4572635" y="265430"/>
            <a:ext cx="3071495" cy="551815"/>
          </a:xfrm>
          <a:prstGeom prst="rect">
            <a:avLst/>
          </a:prstGeom>
        </p:spPr>
        <p:txBody>
          <a:bodyPr wrap="none">
            <a:spAutoFit/>
          </a:bodyPr>
          <a:lstStyle/>
          <a:p>
            <a:pPr lvl="0" algn="ctr" defTabSz="685800">
              <a:lnSpc>
                <a:spcPct val="120000"/>
              </a:lnSpc>
              <a:defRPr/>
            </a:pPr>
            <a:r>
              <a:rPr lang="en-US" altLang="zh-CN"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Ensemble Learning</a:t>
            </a:r>
            <a:endParaRPr lang="zh-CN" altLang="en-US"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pic>
        <p:nvPicPr>
          <p:cNvPr id="6" name="图片 5"/>
          <p:cNvPicPr>
            <a:picLocks noChangeAspect="1"/>
          </p:cNvPicPr>
          <p:nvPr>
            <p:custDataLst>
              <p:tags r:id="rId6"/>
            </p:custDataLst>
          </p:nvPr>
        </p:nvPicPr>
        <p:blipFill>
          <a:blip r:embed="rId10"/>
          <a:srcRect t="56229" r="23575"/>
          <a:stretch>
            <a:fillRect/>
          </a:stretch>
        </p:blipFill>
        <p:spPr>
          <a:xfrm>
            <a:off x="1637665" y="3080385"/>
            <a:ext cx="4458335" cy="990600"/>
          </a:xfrm>
          <a:prstGeom prst="rect">
            <a:avLst/>
          </a:prstGeom>
        </p:spPr>
      </p:pic>
      <p:sp>
        <p:nvSpPr>
          <p:cNvPr id="8" name="文本框 7"/>
          <p:cNvSpPr txBox="1"/>
          <p:nvPr/>
        </p:nvSpPr>
        <p:spPr>
          <a:xfrm>
            <a:off x="1486535" y="4312920"/>
            <a:ext cx="5077460" cy="1753235"/>
          </a:xfrm>
          <a:prstGeom prst="rect">
            <a:avLst/>
          </a:prstGeom>
          <a:noFill/>
        </p:spPr>
        <p:txBody>
          <a:bodyPr wrap="square" rtlCol="0" anchor="t">
            <a:spAutoFit/>
          </a:bodyPr>
          <a:lstStyle/>
          <a:p>
            <a:r>
              <a:rPr lang="zh-CN" altLang="en-US"/>
              <a:t>Gradient Boosted Decision Trees is sensitive to outliers. Because of the dependency between classifiers, GBDT is difficult to perform parallel computation. </a:t>
            </a:r>
          </a:p>
          <a:p>
            <a:r>
              <a:rPr lang="zh-CN" altLang="en-US"/>
              <a:t>At the same time, GBDT has a very slow running speed.</a:t>
            </a:r>
          </a:p>
        </p:txBody>
      </p:sp>
      <p:pic>
        <p:nvPicPr>
          <p:cNvPr id="9" name="图片 8"/>
          <p:cNvPicPr>
            <a:picLocks noChangeAspect="1"/>
          </p:cNvPicPr>
          <p:nvPr/>
        </p:nvPicPr>
        <p:blipFill>
          <a:blip r:embed="rId11"/>
          <a:srcRect l="8063" t="47464" r="86109" b="49334"/>
          <a:stretch>
            <a:fillRect/>
          </a:stretch>
        </p:blipFill>
        <p:spPr>
          <a:xfrm>
            <a:off x="1647190" y="2435860"/>
            <a:ext cx="1511300" cy="46672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1905" y="6985"/>
            <a:ext cx="12202160" cy="6859905"/>
            <a:chOff x="-16" y="-3"/>
            <a:chExt cx="19216" cy="10803"/>
          </a:xfrm>
        </p:grpSpPr>
        <p:pic>
          <p:nvPicPr>
            <p:cNvPr id="54" name="图片 53" descr="海报"/>
            <p:cNvPicPr>
              <a:picLocks noChangeAspect="1"/>
            </p:cNvPicPr>
            <p:nvPr/>
          </p:nvPicPr>
          <p:blipFill>
            <a:blip r:embed="rId9"/>
            <a:srcRect l="57162" t="61862" r="-82" b="-77"/>
            <a:stretch>
              <a:fillRect/>
            </a:stretch>
          </p:blipFill>
          <p:spPr>
            <a:xfrm rot="16200000">
              <a:off x="13899" y="-465"/>
              <a:ext cx="4840" cy="5763"/>
            </a:xfrm>
            <a:prstGeom prst="rect">
              <a:avLst/>
            </a:prstGeom>
          </p:spPr>
        </p:pic>
        <p:pic>
          <p:nvPicPr>
            <p:cNvPr id="53" name="图片 52" descr="海报"/>
            <p:cNvPicPr>
              <a:picLocks noChangeAspect="1"/>
            </p:cNvPicPr>
            <p:nvPr/>
          </p:nvPicPr>
          <p:blipFill>
            <a:blip r:embed="rId9"/>
            <a:srcRect r="47849" b="82118"/>
            <a:stretch>
              <a:fillRect/>
            </a:stretch>
          </p:blipFill>
          <p:spPr>
            <a:xfrm rot="16200000">
              <a:off x="-1537" y="6703"/>
              <a:ext cx="5618" cy="2576"/>
            </a:xfrm>
            <a:prstGeom prst="rect">
              <a:avLst/>
            </a:prstGeom>
          </p:spPr>
        </p:pic>
      </p:grpSp>
      <p:sp>
        <p:nvSpPr>
          <p:cNvPr id="44" name="矩形 43"/>
          <p:cNvSpPr/>
          <p:nvPr>
            <p:custDataLst>
              <p:tags r:id="rId2"/>
            </p:custDataLst>
          </p:nvPr>
        </p:nvSpPr>
        <p:spPr>
          <a:xfrm>
            <a:off x="834390" y="1478915"/>
            <a:ext cx="6730365" cy="1420495"/>
          </a:xfrm>
          <a:prstGeom prst="rect">
            <a:avLst/>
          </a:prstGeom>
        </p:spPr>
        <p:txBody>
          <a:bodyPr wrap="square">
            <a:spAutoFit/>
          </a:bodyPr>
          <a:lstStyle/>
          <a:p>
            <a:pPr>
              <a:lnSpc>
                <a:spcPct val="120000"/>
              </a:lnSpc>
            </a:pPr>
            <a:r>
              <a:rPr lang="en-US" sz="240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Ultimate model</a:t>
            </a:r>
          </a:p>
          <a:p>
            <a:pPr>
              <a:lnSpc>
                <a:spcPct val="120000"/>
              </a:lnSpc>
            </a:pPr>
            <a:r>
              <a:rPr lang="en-US" sz="240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——Random Forest</a:t>
            </a:r>
          </a:p>
          <a:p>
            <a:pPr>
              <a:lnSpc>
                <a:spcPct val="120000"/>
              </a:lnSpc>
            </a:pPr>
            <a:r>
              <a:rPr lang="en-US" altLang="zh-CN" sz="2400"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——(Base) estimator:DecisionTreeClassifier</a:t>
            </a:r>
          </a:p>
        </p:txBody>
      </p:sp>
      <p:sp>
        <p:nvSpPr>
          <p:cNvPr id="5" name="文本框 4"/>
          <p:cNvSpPr txBox="1"/>
          <p:nvPr>
            <p:custDataLst>
              <p:tags r:id="rId3"/>
            </p:custDataLst>
          </p:nvPr>
        </p:nvSpPr>
        <p:spPr>
          <a:xfrm>
            <a:off x="6938020" y="1660525"/>
            <a:ext cx="4064000" cy="368300"/>
          </a:xfrm>
          <a:prstGeom prst="rect">
            <a:avLst/>
          </a:prstGeom>
          <a:noFill/>
        </p:spPr>
        <p:txBody>
          <a:bodyPr wrap="square" rtlCol="0">
            <a:spAutoFit/>
          </a:bodyPr>
          <a:lstStyle/>
          <a:p>
            <a:pPr algn="l"/>
            <a:r>
              <a:rPr lang="en-US" altLang="zh-CN" dirty="0"/>
              <a:t>Evaluation of the ultimate model</a:t>
            </a:r>
          </a:p>
        </p:txBody>
      </p:sp>
      <p:sp>
        <p:nvSpPr>
          <p:cNvPr id="2" name="PA_矩形 7"/>
          <p:cNvSpPr/>
          <p:nvPr>
            <p:custDataLst>
              <p:tags r:id="rId4"/>
            </p:custDataLst>
          </p:nvPr>
        </p:nvSpPr>
        <p:spPr>
          <a:xfrm>
            <a:off x="4862692" y="265430"/>
            <a:ext cx="2491388" cy="551946"/>
          </a:xfrm>
          <a:prstGeom prst="rect">
            <a:avLst/>
          </a:prstGeom>
        </p:spPr>
        <p:txBody>
          <a:bodyPr wrap="none">
            <a:spAutoFit/>
          </a:bodyPr>
          <a:lstStyle/>
          <a:p>
            <a:pPr lvl="0" algn="ctr" defTabSz="685800">
              <a:lnSpc>
                <a:spcPct val="120000"/>
              </a:lnSpc>
              <a:defRPr/>
            </a:pPr>
            <a:r>
              <a:rPr lang="en-US" altLang="zh-CN"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Ultimate Model</a:t>
            </a:r>
            <a:endParaRPr lang="zh-CN" altLang="en-US"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pic>
        <p:nvPicPr>
          <p:cNvPr id="8" name="图片 7"/>
          <p:cNvPicPr>
            <a:picLocks noChangeAspect="1"/>
          </p:cNvPicPr>
          <p:nvPr>
            <p:custDataLst>
              <p:tags r:id="rId5"/>
            </p:custDataLst>
          </p:nvPr>
        </p:nvPicPr>
        <p:blipFill>
          <a:blip r:embed="rId10"/>
          <a:stretch>
            <a:fillRect/>
          </a:stretch>
        </p:blipFill>
        <p:spPr>
          <a:xfrm>
            <a:off x="834390" y="2999105"/>
            <a:ext cx="5121910" cy="1079500"/>
          </a:xfrm>
          <a:prstGeom prst="rect">
            <a:avLst/>
          </a:prstGeom>
        </p:spPr>
      </p:pic>
      <p:sp>
        <p:nvSpPr>
          <p:cNvPr id="9" name="文本框 8"/>
          <p:cNvSpPr txBox="1"/>
          <p:nvPr/>
        </p:nvSpPr>
        <p:spPr>
          <a:xfrm>
            <a:off x="834390" y="4178300"/>
            <a:ext cx="6096000" cy="2084070"/>
          </a:xfrm>
          <a:prstGeom prst="rect">
            <a:avLst/>
          </a:prstGeom>
          <a:noFill/>
        </p:spPr>
        <p:txBody>
          <a:bodyPr wrap="square" rtlCol="0" anchor="t">
            <a:spAutoFit/>
          </a:bodyPr>
          <a:lstStyle/>
          <a:p>
            <a:pPr>
              <a:lnSpc>
                <a:spcPct val="120000"/>
              </a:lnSpc>
            </a:pPr>
            <a:r>
              <a:rPr lang="en-US" altLang="zh-CN"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Formulation </a:t>
            </a:r>
          </a:p>
          <a:p>
            <a:pPr>
              <a:lnSpc>
                <a:spcPct val="120000"/>
              </a:lnSpc>
            </a:pPr>
            <a:r>
              <a:rPr lang="en-US" altLang="zh-CN"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——Combine the categories into seven categories</a:t>
            </a:r>
          </a:p>
          <a:p>
            <a:pPr>
              <a:lnSpc>
                <a:spcPct val="120000"/>
              </a:lnSpc>
            </a:pPr>
            <a:r>
              <a:rPr lang="en-US" altLang="zh-CN"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——Change class_weight (considering the imbalance)</a:t>
            </a:r>
          </a:p>
          <a:p>
            <a:pPr>
              <a:lnSpc>
                <a:spcPct val="120000"/>
              </a:lnSpc>
            </a:pPr>
            <a:r>
              <a:rPr lang="en-US" altLang="zh-CN"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——Use confusion matrix to find the best parameters </a:t>
            </a:r>
          </a:p>
          <a:p>
            <a:pPr>
              <a:lnSpc>
                <a:spcPct val="120000"/>
              </a:lnSpc>
            </a:pPr>
            <a:r>
              <a:rPr lang="en-US" altLang="zh-CN"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——Focus on the model's ability not to misclassify junk bonds into good ones</a:t>
            </a:r>
          </a:p>
        </p:txBody>
      </p:sp>
      <p:sp>
        <p:nvSpPr>
          <p:cNvPr id="10" name="文本框 9"/>
          <p:cNvSpPr txBox="1"/>
          <p:nvPr/>
        </p:nvSpPr>
        <p:spPr>
          <a:xfrm>
            <a:off x="6652260" y="4839335"/>
            <a:ext cx="5189855" cy="1290320"/>
          </a:xfrm>
          <a:prstGeom prst="rect">
            <a:avLst/>
          </a:prstGeom>
          <a:noFill/>
        </p:spPr>
        <p:txBody>
          <a:bodyPr wrap="square" rtlCol="0" anchor="t">
            <a:noAutofit/>
          </a:bodyPr>
          <a:lstStyle/>
          <a:p>
            <a:pPr algn="l"/>
            <a:r>
              <a:rPr lang="zh-CN" altLang="en-US"/>
              <a:t>Compared with other models obtained through traversal</a:t>
            </a:r>
            <a:r>
              <a:rPr lang="en-US" altLang="zh-CN"/>
              <a:t>,</a:t>
            </a:r>
            <a:r>
              <a:rPr lang="zh-CN" altLang="en-US"/>
              <a:t> the final model has higher prediction accuracy for middle and low grades</a:t>
            </a:r>
            <a:r>
              <a:rPr lang="en-US" altLang="zh-CN"/>
              <a:t>.</a:t>
            </a:r>
          </a:p>
          <a:p>
            <a:pPr algn="l"/>
            <a:r>
              <a:rPr lang="en-US" altLang="zh-CN"/>
              <a:t>Also, it</a:t>
            </a:r>
            <a:r>
              <a:rPr lang="zh-CN" altLang="en-US"/>
              <a:t> alleviates overfitting to some extent. </a:t>
            </a:r>
          </a:p>
        </p:txBody>
      </p:sp>
      <p:pic>
        <p:nvPicPr>
          <p:cNvPr id="11" name="图片 10"/>
          <p:cNvPicPr>
            <a:picLocks noChangeAspect="1"/>
          </p:cNvPicPr>
          <p:nvPr>
            <p:custDataLst>
              <p:tags r:id="rId6"/>
            </p:custDataLst>
          </p:nvPr>
        </p:nvPicPr>
        <p:blipFill>
          <a:blip r:embed="rId11"/>
          <a:srcRect r="1107"/>
          <a:stretch>
            <a:fillRect/>
          </a:stretch>
        </p:blipFill>
        <p:spPr>
          <a:xfrm>
            <a:off x="7011035" y="2172970"/>
            <a:ext cx="3474085" cy="25222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海报"/>
          <p:cNvPicPr>
            <a:picLocks noChangeAspect="1"/>
          </p:cNvPicPr>
          <p:nvPr/>
        </p:nvPicPr>
        <p:blipFill>
          <a:blip r:embed="rId6"/>
          <a:stretch>
            <a:fillRect/>
          </a:stretch>
        </p:blipFill>
        <p:spPr>
          <a:xfrm rot="5400000" flipH="1">
            <a:off x="2667000" y="-2667000"/>
            <a:ext cx="6858000" cy="12192000"/>
          </a:xfrm>
          <a:prstGeom prst="rect">
            <a:avLst/>
          </a:prstGeom>
        </p:spPr>
      </p:pic>
      <p:sp>
        <p:nvSpPr>
          <p:cNvPr id="31" name="PA_矩形 7"/>
          <p:cNvSpPr/>
          <p:nvPr>
            <p:custDataLst>
              <p:tags r:id="rId1"/>
            </p:custDataLst>
          </p:nvPr>
        </p:nvSpPr>
        <p:spPr>
          <a:xfrm>
            <a:off x="2360295" y="2610485"/>
            <a:ext cx="8148955" cy="977265"/>
          </a:xfrm>
          <a:prstGeom prst="rect">
            <a:avLst/>
          </a:prstGeom>
        </p:spPr>
        <p:txBody>
          <a:bodyPr wrap="square">
            <a:spAutoFit/>
          </a:bodyPr>
          <a:lstStyle/>
          <a:p>
            <a:pPr lvl="0" algn="dist" defTabSz="685800">
              <a:lnSpc>
                <a:spcPct val="120000"/>
              </a:lnSpc>
              <a:defRPr/>
            </a:pPr>
            <a:r>
              <a:rPr lang="en-US" altLang="zh-CN" sz="4800" b="1" kern="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Implications and insights</a:t>
            </a:r>
          </a:p>
        </p:txBody>
      </p:sp>
      <p:sp>
        <p:nvSpPr>
          <p:cNvPr id="32" name="PA_矩形 8"/>
          <p:cNvSpPr/>
          <p:nvPr>
            <p:custDataLst>
              <p:tags r:id="rId2"/>
            </p:custDataLst>
          </p:nvPr>
        </p:nvSpPr>
        <p:spPr>
          <a:xfrm>
            <a:off x="3724302" y="4048015"/>
            <a:ext cx="4766048" cy="387798"/>
          </a:xfrm>
          <a:prstGeom prst="rect">
            <a:avLst/>
          </a:prstGeom>
        </p:spPr>
        <p:txBody>
          <a:bodyPr wrap="square">
            <a:spAutoFit/>
          </a:bodyPr>
          <a:lstStyle/>
          <a:p>
            <a:pPr lvl="0" algn="ctr" defTabSz="685800">
              <a:lnSpc>
                <a:spcPct val="120000"/>
              </a:lnSpc>
              <a:defRPr/>
            </a:pPr>
            <a:r>
              <a:rPr lang="en-US" altLang="zh-CN"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What our model can do?</a:t>
            </a:r>
          </a:p>
        </p:txBody>
      </p:sp>
      <p:grpSp>
        <p:nvGrpSpPr>
          <p:cNvPr id="12" name="组合 11"/>
          <p:cNvGrpSpPr/>
          <p:nvPr/>
        </p:nvGrpSpPr>
        <p:grpSpPr>
          <a:xfrm>
            <a:off x="5528310" y="1316990"/>
            <a:ext cx="1184910" cy="1420495"/>
            <a:chOff x="6021" y="2728"/>
            <a:chExt cx="1866" cy="2237"/>
          </a:xfrm>
        </p:grpSpPr>
        <p:sp>
          <p:nvSpPr>
            <p:cNvPr id="5" name="椭圆 4"/>
            <p:cNvSpPr/>
            <p:nvPr/>
          </p:nvSpPr>
          <p:spPr>
            <a:xfrm>
              <a:off x="7010" y="3034"/>
              <a:ext cx="877" cy="877"/>
            </a:xfrm>
            <a:prstGeom prst="ellipse">
              <a:avLst/>
            </a:prstGeom>
            <a:solidFill>
              <a:srgbClr val="E2C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47" name="PA_矩形 7"/>
            <p:cNvSpPr/>
            <p:nvPr>
              <p:custDataLst>
                <p:tags r:id="rId3"/>
              </p:custDataLst>
            </p:nvPr>
          </p:nvSpPr>
          <p:spPr>
            <a:xfrm>
              <a:off x="6021" y="2728"/>
              <a:ext cx="1826" cy="2237"/>
            </a:xfrm>
            <a:prstGeom prst="rect">
              <a:avLst/>
            </a:prstGeom>
          </p:spPr>
          <p:txBody>
            <a:bodyPr wrap="none">
              <a:spAutoFit/>
            </a:bodyPr>
            <a:lstStyle/>
            <a:p>
              <a:pPr algn="ctr" defTabSz="685800">
                <a:lnSpc>
                  <a:spcPct val="120000"/>
                </a:lnSpc>
              </a:pPr>
              <a:r>
                <a:rPr lang="en-US" altLang="zh-CN" sz="7200" b="1" kern="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05</a:t>
              </a:r>
              <a:endParaRPr lang="zh-CN" altLang="en-US" sz="7200" b="1" kern="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cxnSp>
        <p:nvCxnSpPr>
          <p:cNvPr id="11" name="直接连接符 10"/>
          <p:cNvCxnSpPr/>
          <p:nvPr/>
        </p:nvCxnSpPr>
        <p:spPr>
          <a:xfrm>
            <a:off x="5910898" y="3764652"/>
            <a:ext cx="393896" cy="0"/>
          </a:xfrm>
          <a:prstGeom prst="line">
            <a:avLst/>
          </a:prstGeom>
          <a:ln w="28575">
            <a:solidFill>
              <a:srgbClr val="2D3D54"/>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1905" y="6350"/>
            <a:ext cx="12202795" cy="6860540"/>
            <a:chOff x="-16" y="-4"/>
            <a:chExt cx="19217" cy="10804"/>
          </a:xfrm>
        </p:grpSpPr>
        <p:pic>
          <p:nvPicPr>
            <p:cNvPr id="54" name="图片 53" descr="海报"/>
            <p:cNvPicPr>
              <a:picLocks noChangeAspect="1"/>
            </p:cNvPicPr>
            <p:nvPr/>
          </p:nvPicPr>
          <p:blipFill>
            <a:blip r:embed="rId4"/>
            <a:srcRect l="57162" t="61862" r="-82" b="-77"/>
            <a:stretch>
              <a:fillRect/>
            </a:stretch>
          </p:blipFill>
          <p:spPr>
            <a:xfrm rot="16200000">
              <a:off x="13899" y="-465"/>
              <a:ext cx="4840" cy="5763"/>
            </a:xfrm>
            <a:prstGeom prst="rect">
              <a:avLst/>
            </a:prstGeom>
          </p:spPr>
        </p:pic>
        <p:sp>
          <p:nvSpPr>
            <p:cNvPr id="49" name="PA_矩形 7"/>
            <p:cNvSpPr/>
            <p:nvPr>
              <p:custDataLst>
                <p:tags r:id="rId2"/>
              </p:custDataLst>
            </p:nvPr>
          </p:nvSpPr>
          <p:spPr>
            <a:xfrm>
              <a:off x="7258" y="404"/>
              <a:ext cx="4684" cy="957"/>
            </a:xfrm>
            <a:prstGeom prst="rect">
              <a:avLst/>
            </a:prstGeom>
          </p:spPr>
          <p:txBody>
            <a:bodyPr wrap="none">
              <a:spAutoFit/>
            </a:bodyPr>
            <a:lstStyle/>
            <a:p>
              <a:pPr lvl="0" algn="ctr" defTabSz="685800">
                <a:lnSpc>
                  <a:spcPct val="120000"/>
                </a:lnSpc>
                <a:defRPr/>
              </a:pPr>
              <a:r>
                <a:rPr lang="en-US" altLang="zh-CN" sz="2800" b="1" kern="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Rating predictions</a:t>
              </a:r>
            </a:p>
          </p:txBody>
        </p:sp>
        <p:pic>
          <p:nvPicPr>
            <p:cNvPr id="53" name="图片 52" descr="海报"/>
            <p:cNvPicPr>
              <a:picLocks noChangeAspect="1"/>
            </p:cNvPicPr>
            <p:nvPr/>
          </p:nvPicPr>
          <p:blipFill>
            <a:blip r:embed="rId4"/>
            <a:srcRect r="47849" b="82118"/>
            <a:stretch>
              <a:fillRect/>
            </a:stretch>
          </p:blipFill>
          <p:spPr>
            <a:xfrm rot="16200000">
              <a:off x="-1537" y="6703"/>
              <a:ext cx="5618" cy="2576"/>
            </a:xfrm>
            <a:prstGeom prst="rect">
              <a:avLst/>
            </a:prstGeom>
          </p:spPr>
        </p:pic>
      </p:grpSp>
      <p:cxnSp>
        <p:nvCxnSpPr>
          <p:cNvPr id="30" name="直接连接符 29"/>
          <p:cNvCxnSpPr/>
          <p:nvPr/>
        </p:nvCxnSpPr>
        <p:spPr>
          <a:xfrm>
            <a:off x="1475181" y="3771900"/>
            <a:ext cx="9241079" cy="0"/>
          </a:xfrm>
          <a:prstGeom prst="line">
            <a:avLst/>
          </a:prstGeom>
          <a:ln w="12700">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4" name="Picture 3" descr="Screenshot 2023-05-29 at 21.08.23"/>
          <p:cNvPicPr>
            <a:picLocks noChangeAspect="1"/>
          </p:cNvPicPr>
          <p:nvPr/>
        </p:nvPicPr>
        <p:blipFill>
          <a:blip r:embed="rId5"/>
          <a:stretch>
            <a:fillRect/>
          </a:stretch>
        </p:blipFill>
        <p:spPr>
          <a:xfrm>
            <a:off x="1363980" y="4512310"/>
            <a:ext cx="1156335" cy="836295"/>
          </a:xfrm>
          <a:prstGeom prst="rect">
            <a:avLst/>
          </a:prstGeom>
        </p:spPr>
      </p:pic>
      <p:pic>
        <p:nvPicPr>
          <p:cNvPr id="5" name="Picture 4" descr="Screenshot 2023-05-29 at 21.08.44"/>
          <p:cNvPicPr>
            <a:picLocks noChangeAspect="1"/>
          </p:cNvPicPr>
          <p:nvPr/>
        </p:nvPicPr>
        <p:blipFill>
          <a:blip r:embed="rId6"/>
          <a:stretch>
            <a:fillRect/>
          </a:stretch>
        </p:blipFill>
        <p:spPr>
          <a:xfrm>
            <a:off x="1363980" y="2244090"/>
            <a:ext cx="1156335" cy="836295"/>
          </a:xfrm>
          <a:prstGeom prst="rect">
            <a:avLst/>
          </a:prstGeom>
        </p:spPr>
      </p:pic>
      <p:sp>
        <p:nvSpPr>
          <p:cNvPr id="6" name="PA_矩形 7"/>
          <p:cNvSpPr/>
          <p:nvPr>
            <p:custDataLst>
              <p:tags r:id="rId1"/>
            </p:custDataLst>
          </p:nvPr>
        </p:nvSpPr>
        <p:spPr>
          <a:xfrm>
            <a:off x="2243455" y="873125"/>
            <a:ext cx="7703820" cy="423545"/>
          </a:xfrm>
          <a:prstGeom prst="rect">
            <a:avLst/>
          </a:prstGeom>
        </p:spPr>
        <p:txBody>
          <a:bodyPr wrap="none">
            <a:spAutoFit/>
          </a:bodyPr>
          <a:lstStyle/>
          <a:p>
            <a:pPr lvl="0" algn="ctr" defTabSz="685800">
              <a:lnSpc>
                <a:spcPct val="120000"/>
              </a:lnSpc>
              <a:defRPr/>
            </a:pPr>
            <a:r>
              <a:rPr lang="en-US" altLang="zh-CN" b="1" kern="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We choose some of the best and worst predictions to do some discussion.</a:t>
            </a:r>
          </a:p>
        </p:txBody>
      </p:sp>
      <p:sp>
        <p:nvSpPr>
          <p:cNvPr id="7" name="Text Box 6"/>
          <p:cNvSpPr txBox="1"/>
          <p:nvPr/>
        </p:nvSpPr>
        <p:spPr>
          <a:xfrm>
            <a:off x="4966653" y="2085340"/>
            <a:ext cx="2257425" cy="1124585"/>
          </a:xfrm>
          <a:prstGeom prst="rect">
            <a:avLst/>
          </a:prstGeom>
          <a:noFill/>
        </p:spPr>
        <p:txBody>
          <a:bodyPr wrap="none" rtlCol="0" anchor="t">
            <a:spAutoFit/>
          </a:bodyPr>
          <a:lstStyle/>
          <a:p>
            <a:pPr algn="ctr" defTabSz="685800">
              <a:lnSpc>
                <a:spcPct val="120000"/>
              </a:lnSpc>
              <a:defRPr/>
            </a:pPr>
            <a:r>
              <a:rPr lang="zh-CN" altLang="en-US" sz="2800" dirty="0">
                <a:latin typeface="等线" panose="02010600030101010101" pitchFamily="2" charset="-122"/>
                <a:ea typeface="等线" panose="02010600030101010101" pitchFamily="2" charset="-122"/>
              </a:rPr>
              <a:t>机器人</a:t>
            </a:r>
            <a:r>
              <a:rPr lang="en-US" altLang="zh-CN" sz="2800" dirty="0">
                <a:latin typeface="等线" panose="02010600030101010101" pitchFamily="2" charset="-122"/>
                <a:ea typeface="等线" panose="02010600030101010101" pitchFamily="2" charset="-122"/>
              </a:rPr>
              <a:t>  </a:t>
            </a:r>
            <a:r>
              <a:rPr lang="en-US" altLang="zh-CN" sz="2800" b="1" dirty="0">
                <a:latin typeface="等线" panose="02010600030101010101" pitchFamily="2" charset="-122"/>
                <a:ea typeface="等线" panose="02010600030101010101" pitchFamily="2" charset="-122"/>
              </a:rPr>
              <a:t>C1</a:t>
            </a:r>
            <a:endParaRPr lang="zh-CN" altLang="en-US" sz="2800" b="1" dirty="0">
              <a:latin typeface="等线" panose="02010600030101010101" pitchFamily="2" charset="-122"/>
              <a:ea typeface="等线" panose="02010600030101010101" pitchFamily="2" charset="-122"/>
            </a:endParaRPr>
          </a:p>
          <a:p>
            <a:pPr algn="ctr" defTabSz="685800">
              <a:lnSpc>
                <a:spcPct val="120000"/>
              </a:lnSpc>
              <a:defRPr/>
            </a:pPr>
            <a:r>
              <a:rPr lang="zh-CN" altLang="en-US" sz="2800" dirty="0">
                <a:latin typeface="等线" panose="02010600030101010101" pitchFamily="2" charset="-122"/>
                <a:ea typeface="等线" panose="02010600030101010101" pitchFamily="2" charset="-122"/>
              </a:rPr>
              <a:t>京城股份</a:t>
            </a:r>
            <a:r>
              <a:rPr lang="en-US" altLang="zh-CN" sz="2800" dirty="0">
                <a:latin typeface="等线" panose="02010600030101010101" pitchFamily="2" charset="-122"/>
                <a:ea typeface="等线" panose="02010600030101010101" pitchFamily="2" charset="-122"/>
              </a:rPr>
              <a:t>  </a:t>
            </a:r>
            <a:r>
              <a:rPr lang="en-US" altLang="zh-CN" sz="2800" b="1" dirty="0">
                <a:latin typeface="等线" panose="02010600030101010101" pitchFamily="2" charset="-122"/>
                <a:ea typeface="等线" panose="02010600030101010101" pitchFamily="2" charset="-122"/>
              </a:rPr>
              <a:t>C2</a:t>
            </a:r>
          </a:p>
        </p:txBody>
      </p:sp>
      <p:sp>
        <p:nvSpPr>
          <p:cNvPr id="10" name="Text Box 9"/>
          <p:cNvSpPr txBox="1"/>
          <p:nvPr/>
        </p:nvSpPr>
        <p:spPr>
          <a:xfrm>
            <a:off x="4838065" y="4333875"/>
            <a:ext cx="2540000" cy="1124585"/>
          </a:xfrm>
          <a:prstGeom prst="rect">
            <a:avLst/>
          </a:prstGeom>
          <a:noFill/>
        </p:spPr>
        <p:txBody>
          <a:bodyPr wrap="square" rtlCol="0" anchor="t">
            <a:spAutoFit/>
          </a:bodyPr>
          <a:lstStyle/>
          <a:p>
            <a:pPr algn="ctr" defTabSz="685800">
              <a:lnSpc>
                <a:spcPct val="120000"/>
              </a:lnSpc>
              <a:buClrTx/>
              <a:buSzTx/>
              <a:buFontTx/>
              <a:defRPr/>
            </a:pPr>
            <a:r>
              <a:rPr lang="zh-CN" altLang="en-US" sz="2800" dirty="0">
                <a:latin typeface="等线" panose="02010600030101010101" pitchFamily="2" charset="-122"/>
                <a:ea typeface="等线" panose="02010600030101010101" pitchFamily="2" charset="-122"/>
                <a:sym typeface="+mn-ea"/>
              </a:rPr>
              <a:t>开山股份</a:t>
            </a:r>
            <a:r>
              <a:rPr lang="en-US" altLang="zh-CN" sz="2800" dirty="0">
                <a:latin typeface="等线" panose="02010600030101010101" pitchFamily="2" charset="-122"/>
                <a:ea typeface="等线" panose="02010600030101010101" pitchFamily="2" charset="-122"/>
                <a:sym typeface="+mn-ea"/>
              </a:rPr>
              <a:t>  </a:t>
            </a:r>
            <a:r>
              <a:rPr lang="en-US" altLang="zh-CN" sz="2800" b="1" dirty="0">
                <a:latin typeface="等线" panose="02010600030101010101" pitchFamily="2" charset="-122"/>
                <a:ea typeface="等线" panose="02010600030101010101" pitchFamily="2" charset="-122"/>
                <a:sym typeface="+mn-ea"/>
              </a:rPr>
              <a:t>A1</a:t>
            </a:r>
            <a:endParaRPr lang="zh-CN" altLang="en-US" sz="2800" b="1" dirty="0">
              <a:latin typeface="等线" panose="02010600030101010101" pitchFamily="2" charset="-122"/>
              <a:ea typeface="等线" panose="02010600030101010101" pitchFamily="2" charset="-122"/>
            </a:endParaRPr>
          </a:p>
          <a:p>
            <a:pPr algn="ctr" defTabSz="685800">
              <a:lnSpc>
                <a:spcPct val="120000"/>
              </a:lnSpc>
              <a:buClrTx/>
              <a:buSzTx/>
              <a:buFontTx/>
              <a:defRPr/>
            </a:pPr>
            <a:r>
              <a:rPr lang="zh-CN" altLang="en-US" sz="2800" dirty="0">
                <a:latin typeface="等线" panose="02010600030101010101" pitchFamily="2" charset="-122"/>
                <a:ea typeface="等线" panose="02010600030101010101" pitchFamily="2" charset="-122"/>
                <a:sym typeface="+mn-ea"/>
              </a:rPr>
              <a:t>中直股份</a:t>
            </a:r>
            <a:r>
              <a:rPr lang="en-US" altLang="zh-CN" sz="2800" dirty="0">
                <a:latin typeface="等线" panose="02010600030101010101" pitchFamily="2" charset="-122"/>
                <a:ea typeface="等线" panose="02010600030101010101" pitchFamily="2" charset="-122"/>
                <a:sym typeface="+mn-ea"/>
              </a:rPr>
              <a:t>  </a:t>
            </a:r>
            <a:r>
              <a:rPr lang="en-US" altLang="zh-CN" sz="2800" b="1" dirty="0">
                <a:latin typeface="等线" panose="02010600030101010101" pitchFamily="2" charset="-122"/>
                <a:ea typeface="等线" panose="02010600030101010101" pitchFamily="2" charset="-122"/>
                <a:sym typeface="+mn-ea"/>
              </a:rPr>
              <a:t>A2</a:t>
            </a: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635"/>
            <a:ext cx="12192000" cy="6860540"/>
            <a:chOff x="-16" y="-4"/>
            <a:chExt cx="19200" cy="10804"/>
          </a:xfrm>
        </p:grpSpPr>
        <p:pic>
          <p:nvPicPr>
            <p:cNvPr id="17" name="图片 16" descr="海报"/>
            <p:cNvPicPr>
              <a:picLocks noChangeAspect="1"/>
            </p:cNvPicPr>
            <p:nvPr/>
          </p:nvPicPr>
          <p:blipFill>
            <a:blip r:embed="rId3"/>
            <a:srcRect l="57162" t="61862" r="-82" b="-77"/>
            <a:stretch>
              <a:fillRect/>
            </a:stretch>
          </p:blipFill>
          <p:spPr>
            <a:xfrm rot="16200000">
              <a:off x="13882" y="-465"/>
              <a:ext cx="4840" cy="5763"/>
            </a:xfrm>
            <a:prstGeom prst="rect">
              <a:avLst/>
            </a:prstGeom>
          </p:spPr>
        </p:pic>
        <p:grpSp>
          <p:nvGrpSpPr>
            <p:cNvPr id="18" name="组合 17"/>
            <p:cNvGrpSpPr/>
            <p:nvPr/>
          </p:nvGrpSpPr>
          <p:grpSpPr>
            <a:xfrm>
              <a:off x="8273" y="404"/>
              <a:ext cx="2654" cy="1434"/>
              <a:chOff x="8273" y="404"/>
              <a:chExt cx="2654" cy="1434"/>
            </a:xfrm>
          </p:grpSpPr>
          <p:sp>
            <p:nvSpPr>
              <p:cNvPr id="31" name="PA_矩形 7"/>
              <p:cNvSpPr/>
              <p:nvPr>
                <p:custDataLst>
                  <p:tags r:id="rId1"/>
                </p:custDataLst>
              </p:nvPr>
            </p:nvSpPr>
            <p:spPr>
              <a:xfrm>
                <a:off x="8273" y="404"/>
                <a:ext cx="2654" cy="957"/>
              </a:xfrm>
              <a:prstGeom prst="rect">
                <a:avLst/>
              </a:prstGeom>
            </p:spPr>
            <p:txBody>
              <a:bodyPr wrap="none">
                <a:spAutoFit/>
              </a:bodyPr>
              <a:lstStyle/>
              <a:p>
                <a:pPr lvl="0" algn="ctr" defTabSz="685800">
                  <a:lnSpc>
                    <a:spcPct val="120000"/>
                  </a:lnSpc>
                  <a:defRPr/>
                </a:pPr>
                <a:r>
                  <a:rPr lang="en-US" altLang="zh-CN" sz="2800" b="1" kern="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Indicators</a:t>
                </a:r>
              </a:p>
            </p:txBody>
          </p:sp>
          <p:cxnSp>
            <p:nvCxnSpPr>
              <p:cNvPr id="33" name="直接连接符 32"/>
              <p:cNvCxnSpPr/>
              <p:nvPr/>
            </p:nvCxnSpPr>
            <p:spPr>
              <a:xfrm>
                <a:off x="9512" y="1838"/>
                <a:ext cx="393"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34" name="图片 33" descr="海报"/>
            <p:cNvPicPr>
              <a:picLocks noChangeAspect="1"/>
            </p:cNvPicPr>
            <p:nvPr/>
          </p:nvPicPr>
          <p:blipFill>
            <a:blip r:embed="rId3"/>
            <a:srcRect r="47849" b="82118"/>
            <a:stretch>
              <a:fillRect/>
            </a:stretch>
          </p:blipFill>
          <p:spPr>
            <a:xfrm rot="16200000">
              <a:off x="-1537" y="6703"/>
              <a:ext cx="5618" cy="2576"/>
            </a:xfrm>
            <a:prstGeom prst="rect">
              <a:avLst/>
            </a:prstGeom>
          </p:spPr>
        </p:pic>
      </p:grpSp>
      <p:grpSp>
        <p:nvGrpSpPr>
          <p:cNvPr id="35" name="组合 34"/>
          <p:cNvGrpSpPr/>
          <p:nvPr/>
        </p:nvGrpSpPr>
        <p:grpSpPr>
          <a:xfrm>
            <a:off x="3909868" y="1978660"/>
            <a:ext cx="6901400" cy="1565720"/>
            <a:chOff x="1862" y="2886"/>
            <a:chExt cx="11558" cy="2660"/>
          </a:xfrm>
        </p:grpSpPr>
        <p:grpSp>
          <p:nvGrpSpPr>
            <p:cNvPr id="22" name="Group 29"/>
            <p:cNvGrpSpPr/>
            <p:nvPr/>
          </p:nvGrpSpPr>
          <p:grpSpPr>
            <a:xfrm>
              <a:off x="9705" y="2886"/>
              <a:ext cx="3715" cy="2660"/>
              <a:chOff x="3271307" y="3177647"/>
              <a:chExt cx="4289545" cy="3070500"/>
            </a:xfrm>
            <a:solidFill>
              <a:srgbClr val="2D3D54"/>
            </a:solidFill>
          </p:grpSpPr>
          <p:grpSp>
            <p:nvGrpSpPr>
              <p:cNvPr id="23" name="Group 31"/>
              <p:cNvGrpSpPr/>
              <p:nvPr/>
            </p:nvGrpSpPr>
            <p:grpSpPr>
              <a:xfrm>
                <a:off x="6227508" y="4152461"/>
                <a:ext cx="1333344" cy="987866"/>
                <a:chOff x="6227508" y="4152461"/>
                <a:chExt cx="1333344" cy="987866"/>
              </a:xfrm>
              <a:grpFill/>
            </p:grpSpPr>
            <p:sp>
              <p:nvSpPr>
                <p:cNvPr id="25" name="Flowchart: Process 33"/>
                <p:cNvSpPr/>
                <p:nvPr/>
              </p:nvSpPr>
              <p:spPr>
                <a:xfrm>
                  <a:off x="6227508" y="4710505"/>
                  <a:ext cx="1021018" cy="211539"/>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nvGrpSpPr>
                <p:cNvPr id="26" name="Group 34"/>
                <p:cNvGrpSpPr/>
                <p:nvPr/>
              </p:nvGrpSpPr>
              <p:grpSpPr>
                <a:xfrm>
                  <a:off x="6707564" y="4152461"/>
                  <a:ext cx="853288" cy="987866"/>
                  <a:chOff x="6584814" y="4018541"/>
                  <a:chExt cx="1009261" cy="1168440"/>
                </a:xfrm>
                <a:grpFill/>
              </p:grpSpPr>
              <p:sp>
                <p:nvSpPr>
                  <p:cNvPr id="27" name="Flowchart: Process 35"/>
                  <p:cNvSpPr/>
                  <p:nvPr/>
                </p:nvSpPr>
                <p:spPr>
                  <a:xfrm rot="2700000">
                    <a:off x="6583131" y="4404521"/>
                    <a:ext cx="1009261" cy="23730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25" dirty="0">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28" name="Flowchart: Process 36"/>
                  <p:cNvSpPr/>
                  <p:nvPr/>
                </p:nvSpPr>
                <p:spPr>
                  <a:xfrm rot="8100000">
                    <a:off x="6584814" y="4954437"/>
                    <a:ext cx="1009261" cy="232544"/>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grpSp>
          <p:sp>
            <p:nvSpPr>
              <p:cNvPr id="24" name="Freeform: Shape 32"/>
              <p:cNvSpPr/>
              <p:nvPr/>
            </p:nvSpPr>
            <p:spPr>
              <a:xfrm>
                <a:off x="3271307" y="3177647"/>
                <a:ext cx="3070500" cy="3070500"/>
              </a:xfrm>
              <a:custGeom>
                <a:avLst/>
                <a:gdLst>
                  <a:gd name="connsiteX0" fmla="*/ 1535250 w 3070500"/>
                  <a:gd name="connsiteY0" fmla="*/ 0 h 3070500"/>
                  <a:gd name="connsiteX1" fmla="*/ 2719923 w 3070500"/>
                  <a:gd name="connsiteY1" fmla="*/ 558689 h 3070500"/>
                  <a:gd name="connsiteX2" fmla="*/ 2789149 w 3070500"/>
                  <a:gd name="connsiteY2" fmla="*/ 651263 h 3070500"/>
                  <a:gd name="connsiteX3" fmla="*/ 1535249 w 3070500"/>
                  <a:gd name="connsiteY3" fmla="*/ 1535249 h 3070500"/>
                  <a:gd name="connsiteX4" fmla="*/ 3070500 w 3070500"/>
                  <a:gd name="connsiteY4" fmla="*/ 1535249 h 3070500"/>
                  <a:gd name="connsiteX5" fmla="*/ 3070500 w 3070500"/>
                  <a:gd name="connsiteY5" fmla="*/ 1535250 h 3070500"/>
                  <a:gd name="connsiteX6" fmla="*/ 1535250 w 3070500"/>
                  <a:gd name="connsiteY6" fmla="*/ 3070500 h 3070500"/>
                  <a:gd name="connsiteX7" fmla="*/ 0 w 3070500"/>
                  <a:gd name="connsiteY7" fmla="*/ 1535250 h 3070500"/>
                  <a:gd name="connsiteX8" fmla="*/ 1535250 w 3070500"/>
                  <a:gd name="connsiteY8" fmla="*/ 0 h 307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0500" h="3070500">
                    <a:moveTo>
                      <a:pt x="1535250" y="0"/>
                    </a:moveTo>
                    <a:cubicBezTo>
                      <a:pt x="2012191" y="0"/>
                      <a:pt x="2438336" y="217484"/>
                      <a:pt x="2719923" y="558689"/>
                    </a:cubicBezTo>
                    <a:lnTo>
                      <a:pt x="2789149" y="651263"/>
                    </a:lnTo>
                    <a:lnTo>
                      <a:pt x="1535249" y="1535249"/>
                    </a:lnTo>
                    <a:lnTo>
                      <a:pt x="3070500" y="1535249"/>
                    </a:lnTo>
                    <a:lnTo>
                      <a:pt x="3070500" y="1535250"/>
                    </a:lnTo>
                    <a:cubicBezTo>
                      <a:pt x="3070500" y="2383145"/>
                      <a:pt x="2383145" y="3070500"/>
                      <a:pt x="1535250" y="3070500"/>
                    </a:cubicBezTo>
                    <a:cubicBezTo>
                      <a:pt x="687355" y="3070500"/>
                      <a:pt x="0" y="2383145"/>
                      <a:pt x="0" y="1535250"/>
                    </a:cubicBezTo>
                    <a:cubicBezTo>
                      <a:pt x="0" y="687355"/>
                      <a:pt x="687355" y="0"/>
                      <a:pt x="15352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id-ID"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sp>
          <p:nvSpPr>
            <p:cNvPr id="29" name="Oval 30"/>
            <p:cNvSpPr/>
            <p:nvPr/>
          </p:nvSpPr>
          <p:spPr>
            <a:xfrm>
              <a:off x="9901" y="3083"/>
              <a:ext cx="2267" cy="226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id-ID" sz="1125">
                  <a:latin typeface="zihun59hao-chuangcuhei" panose="00000500000000000000" pitchFamily="2" charset="-122"/>
                  <a:ea typeface="zihun59hao-chuangcuhei" panose="00000500000000000000" pitchFamily="2" charset="-122"/>
                  <a:sym typeface="zihun59hao-chuangcuhei" panose="00000500000000000000" pitchFamily="2" charset="-122"/>
                </a:rPr>
                <a:t>x</a:t>
              </a:r>
            </a:p>
          </p:txBody>
        </p:sp>
        <p:grpSp>
          <p:nvGrpSpPr>
            <p:cNvPr id="52" name="Group 20"/>
            <p:cNvGrpSpPr/>
            <p:nvPr/>
          </p:nvGrpSpPr>
          <p:grpSpPr>
            <a:xfrm>
              <a:off x="5787" y="2886"/>
              <a:ext cx="3715" cy="2660"/>
              <a:chOff x="3271307" y="3177647"/>
              <a:chExt cx="4289545" cy="3070500"/>
            </a:xfrm>
            <a:solidFill>
              <a:srgbClr val="8A584D"/>
            </a:solidFill>
          </p:grpSpPr>
          <p:grpSp>
            <p:nvGrpSpPr>
              <p:cNvPr id="53" name="Group 22"/>
              <p:cNvGrpSpPr/>
              <p:nvPr/>
            </p:nvGrpSpPr>
            <p:grpSpPr>
              <a:xfrm>
                <a:off x="6227508" y="4152461"/>
                <a:ext cx="1333344" cy="987866"/>
                <a:chOff x="6227508" y="4152461"/>
                <a:chExt cx="1333344" cy="987866"/>
              </a:xfrm>
              <a:grpFill/>
            </p:grpSpPr>
            <p:sp>
              <p:nvSpPr>
                <p:cNvPr id="55" name="Flowchart: Process 24"/>
                <p:cNvSpPr/>
                <p:nvPr/>
              </p:nvSpPr>
              <p:spPr>
                <a:xfrm>
                  <a:off x="6227508" y="4710505"/>
                  <a:ext cx="1021018" cy="211539"/>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nvGrpSpPr>
                <p:cNvPr id="56" name="Group 25"/>
                <p:cNvGrpSpPr/>
                <p:nvPr/>
              </p:nvGrpSpPr>
              <p:grpSpPr>
                <a:xfrm>
                  <a:off x="6707564" y="4152461"/>
                  <a:ext cx="853288" cy="987866"/>
                  <a:chOff x="6584814" y="4018541"/>
                  <a:chExt cx="1009261" cy="1168440"/>
                </a:xfrm>
                <a:grpFill/>
              </p:grpSpPr>
              <p:sp>
                <p:nvSpPr>
                  <p:cNvPr id="57" name="Flowchart: Process 26"/>
                  <p:cNvSpPr/>
                  <p:nvPr/>
                </p:nvSpPr>
                <p:spPr>
                  <a:xfrm rot="2700000">
                    <a:off x="6583131" y="4404521"/>
                    <a:ext cx="1009261" cy="23730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25" dirty="0">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58" name="Flowchart: Process 27"/>
                  <p:cNvSpPr/>
                  <p:nvPr/>
                </p:nvSpPr>
                <p:spPr>
                  <a:xfrm rot="8100000">
                    <a:off x="6584814" y="4954437"/>
                    <a:ext cx="1009261" cy="232544"/>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grpSp>
          <p:sp>
            <p:nvSpPr>
              <p:cNvPr id="54" name="Freeform: Shape 23"/>
              <p:cNvSpPr/>
              <p:nvPr/>
            </p:nvSpPr>
            <p:spPr>
              <a:xfrm>
                <a:off x="3271307" y="3177647"/>
                <a:ext cx="3070500" cy="3070500"/>
              </a:xfrm>
              <a:custGeom>
                <a:avLst/>
                <a:gdLst>
                  <a:gd name="connsiteX0" fmla="*/ 1535250 w 3070500"/>
                  <a:gd name="connsiteY0" fmla="*/ 0 h 3070500"/>
                  <a:gd name="connsiteX1" fmla="*/ 2719923 w 3070500"/>
                  <a:gd name="connsiteY1" fmla="*/ 558689 h 3070500"/>
                  <a:gd name="connsiteX2" fmla="*/ 2789149 w 3070500"/>
                  <a:gd name="connsiteY2" fmla="*/ 651263 h 3070500"/>
                  <a:gd name="connsiteX3" fmla="*/ 1535249 w 3070500"/>
                  <a:gd name="connsiteY3" fmla="*/ 1535249 h 3070500"/>
                  <a:gd name="connsiteX4" fmla="*/ 3070500 w 3070500"/>
                  <a:gd name="connsiteY4" fmla="*/ 1535249 h 3070500"/>
                  <a:gd name="connsiteX5" fmla="*/ 3070500 w 3070500"/>
                  <a:gd name="connsiteY5" fmla="*/ 1535250 h 3070500"/>
                  <a:gd name="connsiteX6" fmla="*/ 1535250 w 3070500"/>
                  <a:gd name="connsiteY6" fmla="*/ 3070500 h 3070500"/>
                  <a:gd name="connsiteX7" fmla="*/ 0 w 3070500"/>
                  <a:gd name="connsiteY7" fmla="*/ 1535250 h 3070500"/>
                  <a:gd name="connsiteX8" fmla="*/ 1535250 w 3070500"/>
                  <a:gd name="connsiteY8" fmla="*/ 0 h 307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0500" h="3070500">
                    <a:moveTo>
                      <a:pt x="1535250" y="0"/>
                    </a:moveTo>
                    <a:cubicBezTo>
                      <a:pt x="2012191" y="0"/>
                      <a:pt x="2438336" y="217484"/>
                      <a:pt x="2719923" y="558689"/>
                    </a:cubicBezTo>
                    <a:lnTo>
                      <a:pt x="2789149" y="651263"/>
                    </a:lnTo>
                    <a:lnTo>
                      <a:pt x="1535249" y="1535249"/>
                    </a:lnTo>
                    <a:lnTo>
                      <a:pt x="3070500" y="1535249"/>
                    </a:lnTo>
                    <a:lnTo>
                      <a:pt x="3070500" y="1535250"/>
                    </a:lnTo>
                    <a:cubicBezTo>
                      <a:pt x="3070500" y="2383145"/>
                      <a:pt x="2383145" y="3070500"/>
                      <a:pt x="1535250" y="3070500"/>
                    </a:cubicBezTo>
                    <a:cubicBezTo>
                      <a:pt x="687355" y="3070500"/>
                      <a:pt x="0" y="2383145"/>
                      <a:pt x="0" y="1535250"/>
                    </a:cubicBezTo>
                    <a:cubicBezTo>
                      <a:pt x="0" y="687355"/>
                      <a:pt x="687355" y="0"/>
                      <a:pt x="15352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id-ID"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sp>
          <p:nvSpPr>
            <p:cNvPr id="59" name="Oval 21"/>
            <p:cNvSpPr/>
            <p:nvPr/>
          </p:nvSpPr>
          <p:spPr>
            <a:xfrm>
              <a:off x="5984" y="3083"/>
              <a:ext cx="2267" cy="226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id-ID"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nvGrpSpPr>
            <p:cNvPr id="65" name="Group 17"/>
            <p:cNvGrpSpPr/>
            <p:nvPr/>
          </p:nvGrpSpPr>
          <p:grpSpPr>
            <a:xfrm>
              <a:off x="1862" y="2886"/>
              <a:ext cx="3715" cy="2660"/>
              <a:chOff x="3271307" y="3177647"/>
              <a:chExt cx="4289545" cy="3070500"/>
            </a:xfrm>
            <a:solidFill>
              <a:srgbClr val="2D3D54"/>
            </a:solidFill>
          </p:grpSpPr>
          <p:grpSp>
            <p:nvGrpSpPr>
              <p:cNvPr id="66" name="Group 16"/>
              <p:cNvGrpSpPr/>
              <p:nvPr/>
            </p:nvGrpSpPr>
            <p:grpSpPr>
              <a:xfrm>
                <a:off x="6227508" y="4152461"/>
                <a:ext cx="1333344" cy="987866"/>
                <a:chOff x="6227508" y="4152461"/>
                <a:chExt cx="1333344" cy="987866"/>
              </a:xfrm>
              <a:grpFill/>
            </p:grpSpPr>
            <p:sp>
              <p:nvSpPr>
                <p:cNvPr id="68" name="Flowchart: Process 3"/>
                <p:cNvSpPr/>
                <p:nvPr/>
              </p:nvSpPr>
              <p:spPr>
                <a:xfrm>
                  <a:off x="6227508" y="4710505"/>
                  <a:ext cx="1021018" cy="211539"/>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nvGrpSpPr>
                <p:cNvPr id="69" name="Group 15"/>
                <p:cNvGrpSpPr/>
                <p:nvPr/>
              </p:nvGrpSpPr>
              <p:grpSpPr>
                <a:xfrm>
                  <a:off x="6707564" y="4152461"/>
                  <a:ext cx="853288" cy="987866"/>
                  <a:chOff x="6584814" y="4018541"/>
                  <a:chExt cx="1009261" cy="1168440"/>
                </a:xfrm>
                <a:grpFill/>
              </p:grpSpPr>
              <p:sp>
                <p:nvSpPr>
                  <p:cNvPr id="70" name="Flowchart: Process 4"/>
                  <p:cNvSpPr/>
                  <p:nvPr/>
                </p:nvSpPr>
                <p:spPr>
                  <a:xfrm rot="2700000">
                    <a:off x="6583131" y="4404521"/>
                    <a:ext cx="1009261" cy="23730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25" dirty="0">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71" name="Flowchart: Process 5"/>
                  <p:cNvSpPr/>
                  <p:nvPr/>
                </p:nvSpPr>
                <p:spPr>
                  <a:xfrm rot="8100000">
                    <a:off x="6584814" y="4954437"/>
                    <a:ext cx="1009261" cy="232544"/>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grpSp>
          <p:sp>
            <p:nvSpPr>
              <p:cNvPr id="67" name="Freeform: Shape 14"/>
              <p:cNvSpPr/>
              <p:nvPr/>
            </p:nvSpPr>
            <p:spPr>
              <a:xfrm>
                <a:off x="3271307" y="3177647"/>
                <a:ext cx="3070500" cy="3070500"/>
              </a:xfrm>
              <a:custGeom>
                <a:avLst/>
                <a:gdLst>
                  <a:gd name="connsiteX0" fmla="*/ 1535250 w 3070500"/>
                  <a:gd name="connsiteY0" fmla="*/ 0 h 3070500"/>
                  <a:gd name="connsiteX1" fmla="*/ 2719923 w 3070500"/>
                  <a:gd name="connsiteY1" fmla="*/ 558689 h 3070500"/>
                  <a:gd name="connsiteX2" fmla="*/ 2789149 w 3070500"/>
                  <a:gd name="connsiteY2" fmla="*/ 651263 h 3070500"/>
                  <a:gd name="connsiteX3" fmla="*/ 1535249 w 3070500"/>
                  <a:gd name="connsiteY3" fmla="*/ 1535249 h 3070500"/>
                  <a:gd name="connsiteX4" fmla="*/ 3070500 w 3070500"/>
                  <a:gd name="connsiteY4" fmla="*/ 1535249 h 3070500"/>
                  <a:gd name="connsiteX5" fmla="*/ 3070500 w 3070500"/>
                  <a:gd name="connsiteY5" fmla="*/ 1535250 h 3070500"/>
                  <a:gd name="connsiteX6" fmla="*/ 1535250 w 3070500"/>
                  <a:gd name="connsiteY6" fmla="*/ 3070500 h 3070500"/>
                  <a:gd name="connsiteX7" fmla="*/ 0 w 3070500"/>
                  <a:gd name="connsiteY7" fmla="*/ 1535250 h 3070500"/>
                  <a:gd name="connsiteX8" fmla="*/ 1535250 w 3070500"/>
                  <a:gd name="connsiteY8" fmla="*/ 0 h 307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0500" h="3070500">
                    <a:moveTo>
                      <a:pt x="1535250" y="0"/>
                    </a:moveTo>
                    <a:cubicBezTo>
                      <a:pt x="2012191" y="0"/>
                      <a:pt x="2438336" y="217484"/>
                      <a:pt x="2719923" y="558689"/>
                    </a:cubicBezTo>
                    <a:lnTo>
                      <a:pt x="2789149" y="651263"/>
                    </a:lnTo>
                    <a:lnTo>
                      <a:pt x="1535249" y="1535249"/>
                    </a:lnTo>
                    <a:lnTo>
                      <a:pt x="3070500" y="1535249"/>
                    </a:lnTo>
                    <a:lnTo>
                      <a:pt x="3070500" y="1535250"/>
                    </a:lnTo>
                    <a:cubicBezTo>
                      <a:pt x="3070500" y="2383145"/>
                      <a:pt x="2383145" y="3070500"/>
                      <a:pt x="1535250" y="3070500"/>
                    </a:cubicBezTo>
                    <a:cubicBezTo>
                      <a:pt x="687355" y="3070500"/>
                      <a:pt x="0" y="2383145"/>
                      <a:pt x="0" y="1535250"/>
                    </a:cubicBezTo>
                    <a:cubicBezTo>
                      <a:pt x="0" y="687355"/>
                      <a:pt x="687355" y="0"/>
                      <a:pt x="15352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id-ID"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sp>
          <p:nvSpPr>
            <p:cNvPr id="72" name="Oval 9"/>
            <p:cNvSpPr/>
            <p:nvPr/>
          </p:nvSpPr>
          <p:spPr>
            <a:xfrm>
              <a:off x="2059" y="3083"/>
              <a:ext cx="2267" cy="226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id-ID"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sp>
        <p:nvSpPr>
          <p:cNvPr id="2" name="Text Box 1"/>
          <p:cNvSpPr txBox="1"/>
          <p:nvPr/>
        </p:nvSpPr>
        <p:spPr>
          <a:xfrm>
            <a:off x="4295775" y="2469515"/>
            <a:ext cx="818515" cy="583565"/>
          </a:xfrm>
          <a:prstGeom prst="rect">
            <a:avLst/>
          </a:prstGeom>
          <a:noFill/>
        </p:spPr>
        <p:txBody>
          <a:bodyPr wrap="square" rtlCol="0">
            <a:spAutoFit/>
          </a:bodyPr>
          <a:lstStyle/>
          <a:p>
            <a:pPr algn="ctr"/>
            <a:r>
              <a:rPr lang="en-US" sz="3200">
                <a:solidFill>
                  <a:srgbClr val="2D3D54"/>
                </a:solidFill>
              </a:rPr>
              <a:t>PE</a:t>
            </a:r>
          </a:p>
        </p:txBody>
      </p:sp>
      <p:sp>
        <p:nvSpPr>
          <p:cNvPr id="3" name="Text Box 2"/>
          <p:cNvSpPr txBox="1"/>
          <p:nvPr/>
        </p:nvSpPr>
        <p:spPr>
          <a:xfrm>
            <a:off x="6630670" y="2486025"/>
            <a:ext cx="896620" cy="583565"/>
          </a:xfrm>
          <a:prstGeom prst="rect">
            <a:avLst/>
          </a:prstGeom>
          <a:noFill/>
        </p:spPr>
        <p:txBody>
          <a:bodyPr wrap="square" rtlCol="0">
            <a:spAutoFit/>
          </a:bodyPr>
          <a:lstStyle/>
          <a:p>
            <a:pPr algn="ctr"/>
            <a:r>
              <a:rPr lang="en-US" sz="3200">
                <a:solidFill>
                  <a:srgbClr val="8A584D"/>
                </a:solidFill>
              </a:rPr>
              <a:t>EPS</a:t>
            </a:r>
          </a:p>
        </p:txBody>
      </p:sp>
      <p:sp>
        <p:nvSpPr>
          <p:cNvPr id="5" name="Text Box 4"/>
          <p:cNvSpPr txBox="1"/>
          <p:nvPr/>
        </p:nvSpPr>
        <p:spPr>
          <a:xfrm>
            <a:off x="8868410" y="2469515"/>
            <a:ext cx="1104900" cy="583565"/>
          </a:xfrm>
          <a:prstGeom prst="rect">
            <a:avLst/>
          </a:prstGeom>
          <a:noFill/>
        </p:spPr>
        <p:txBody>
          <a:bodyPr wrap="square" rtlCol="0">
            <a:spAutoFit/>
          </a:bodyPr>
          <a:lstStyle/>
          <a:p>
            <a:pPr algn="ctr"/>
            <a:r>
              <a:rPr lang="en-US" sz="3200">
                <a:solidFill>
                  <a:srgbClr val="2D3D54"/>
                </a:solidFill>
              </a:rPr>
              <a:t>ROE</a:t>
            </a:r>
          </a:p>
        </p:txBody>
      </p:sp>
      <p:grpSp>
        <p:nvGrpSpPr>
          <p:cNvPr id="36" name="组合 34"/>
          <p:cNvGrpSpPr/>
          <p:nvPr/>
        </p:nvGrpSpPr>
        <p:grpSpPr>
          <a:xfrm>
            <a:off x="3909868" y="4070985"/>
            <a:ext cx="6901399" cy="1565720"/>
            <a:chOff x="1862" y="2886"/>
            <a:chExt cx="11558" cy="2660"/>
          </a:xfrm>
        </p:grpSpPr>
        <p:grpSp>
          <p:nvGrpSpPr>
            <p:cNvPr id="37" name="Group 29"/>
            <p:cNvGrpSpPr/>
            <p:nvPr/>
          </p:nvGrpSpPr>
          <p:grpSpPr>
            <a:xfrm>
              <a:off x="9705" y="2886"/>
              <a:ext cx="3715" cy="2660"/>
              <a:chOff x="3271307" y="3177647"/>
              <a:chExt cx="4289545" cy="3070500"/>
            </a:xfrm>
            <a:solidFill>
              <a:srgbClr val="2D3D54"/>
            </a:solidFill>
          </p:grpSpPr>
          <p:grpSp>
            <p:nvGrpSpPr>
              <p:cNvPr id="38" name="Group 31"/>
              <p:cNvGrpSpPr/>
              <p:nvPr/>
            </p:nvGrpSpPr>
            <p:grpSpPr>
              <a:xfrm>
                <a:off x="6227508" y="4152461"/>
                <a:ext cx="1333344" cy="987866"/>
                <a:chOff x="6227508" y="4152461"/>
                <a:chExt cx="1333344" cy="987866"/>
              </a:xfrm>
              <a:grpFill/>
            </p:grpSpPr>
            <p:sp>
              <p:nvSpPr>
                <p:cNvPr id="39" name="Flowchart: Process 33"/>
                <p:cNvSpPr/>
                <p:nvPr/>
              </p:nvSpPr>
              <p:spPr>
                <a:xfrm>
                  <a:off x="6227508" y="4710505"/>
                  <a:ext cx="1021018" cy="211539"/>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nvGrpSpPr>
                <p:cNvPr id="42" name="Group 34"/>
                <p:cNvGrpSpPr/>
                <p:nvPr/>
              </p:nvGrpSpPr>
              <p:grpSpPr>
                <a:xfrm>
                  <a:off x="6707564" y="4152461"/>
                  <a:ext cx="853288" cy="987866"/>
                  <a:chOff x="6584814" y="4018541"/>
                  <a:chExt cx="1009261" cy="1168440"/>
                </a:xfrm>
                <a:grpFill/>
              </p:grpSpPr>
              <p:sp>
                <p:nvSpPr>
                  <p:cNvPr id="43" name="Flowchart: Process 35"/>
                  <p:cNvSpPr/>
                  <p:nvPr/>
                </p:nvSpPr>
                <p:spPr>
                  <a:xfrm rot="2700000">
                    <a:off x="6583131" y="4404521"/>
                    <a:ext cx="1009261" cy="23730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25" dirty="0">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44" name="Flowchart: Process 36"/>
                  <p:cNvSpPr/>
                  <p:nvPr/>
                </p:nvSpPr>
                <p:spPr>
                  <a:xfrm rot="8100000">
                    <a:off x="6584814" y="4954437"/>
                    <a:ext cx="1009261" cy="232544"/>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grpSp>
          <p:sp>
            <p:nvSpPr>
              <p:cNvPr id="45" name="Freeform: Shape 32"/>
              <p:cNvSpPr/>
              <p:nvPr/>
            </p:nvSpPr>
            <p:spPr>
              <a:xfrm>
                <a:off x="3271307" y="3177647"/>
                <a:ext cx="3070500" cy="3070500"/>
              </a:xfrm>
              <a:custGeom>
                <a:avLst/>
                <a:gdLst>
                  <a:gd name="connsiteX0" fmla="*/ 1535250 w 3070500"/>
                  <a:gd name="connsiteY0" fmla="*/ 0 h 3070500"/>
                  <a:gd name="connsiteX1" fmla="*/ 2719923 w 3070500"/>
                  <a:gd name="connsiteY1" fmla="*/ 558689 h 3070500"/>
                  <a:gd name="connsiteX2" fmla="*/ 2789149 w 3070500"/>
                  <a:gd name="connsiteY2" fmla="*/ 651263 h 3070500"/>
                  <a:gd name="connsiteX3" fmla="*/ 1535249 w 3070500"/>
                  <a:gd name="connsiteY3" fmla="*/ 1535249 h 3070500"/>
                  <a:gd name="connsiteX4" fmla="*/ 3070500 w 3070500"/>
                  <a:gd name="connsiteY4" fmla="*/ 1535249 h 3070500"/>
                  <a:gd name="connsiteX5" fmla="*/ 3070500 w 3070500"/>
                  <a:gd name="connsiteY5" fmla="*/ 1535250 h 3070500"/>
                  <a:gd name="connsiteX6" fmla="*/ 1535250 w 3070500"/>
                  <a:gd name="connsiteY6" fmla="*/ 3070500 h 3070500"/>
                  <a:gd name="connsiteX7" fmla="*/ 0 w 3070500"/>
                  <a:gd name="connsiteY7" fmla="*/ 1535250 h 3070500"/>
                  <a:gd name="connsiteX8" fmla="*/ 1535250 w 3070500"/>
                  <a:gd name="connsiteY8" fmla="*/ 0 h 307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0500" h="3070500">
                    <a:moveTo>
                      <a:pt x="1535250" y="0"/>
                    </a:moveTo>
                    <a:cubicBezTo>
                      <a:pt x="2012191" y="0"/>
                      <a:pt x="2438336" y="217484"/>
                      <a:pt x="2719923" y="558689"/>
                    </a:cubicBezTo>
                    <a:lnTo>
                      <a:pt x="2789149" y="651263"/>
                    </a:lnTo>
                    <a:lnTo>
                      <a:pt x="1535249" y="1535249"/>
                    </a:lnTo>
                    <a:lnTo>
                      <a:pt x="3070500" y="1535249"/>
                    </a:lnTo>
                    <a:lnTo>
                      <a:pt x="3070500" y="1535250"/>
                    </a:lnTo>
                    <a:cubicBezTo>
                      <a:pt x="3070500" y="2383145"/>
                      <a:pt x="2383145" y="3070500"/>
                      <a:pt x="1535250" y="3070500"/>
                    </a:cubicBezTo>
                    <a:cubicBezTo>
                      <a:pt x="687355" y="3070500"/>
                      <a:pt x="0" y="2383145"/>
                      <a:pt x="0" y="1535250"/>
                    </a:cubicBezTo>
                    <a:cubicBezTo>
                      <a:pt x="0" y="687355"/>
                      <a:pt x="687355" y="0"/>
                      <a:pt x="15352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id-ID"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sp>
          <p:nvSpPr>
            <p:cNvPr id="60" name="Oval 30"/>
            <p:cNvSpPr/>
            <p:nvPr/>
          </p:nvSpPr>
          <p:spPr>
            <a:xfrm>
              <a:off x="9901" y="3083"/>
              <a:ext cx="2267" cy="226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id-ID"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nvGrpSpPr>
            <p:cNvPr id="78" name="Group 20"/>
            <p:cNvGrpSpPr/>
            <p:nvPr/>
          </p:nvGrpSpPr>
          <p:grpSpPr>
            <a:xfrm>
              <a:off x="5787" y="2886"/>
              <a:ext cx="3715" cy="2660"/>
              <a:chOff x="3271307" y="3177647"/>
              <a:chExt cx="4289545" cy="3070500"/>
            </a:xfrm>
            <a:solidFill>
              <a:srgbClr val="8A584D"/>
            </a:solidFill>
          </p:grpSpPr>
          <p:grpSp>
            <p:nvGrpSpPr>
              <p:cNvPr id="79" name="Group 22"/>
              <p:cNvGrpSpPr/>
              <p:nvPr/>
            </p:nvGrpSpPr>
            <p:grpSpPr>
              <a:xfrm>
                <a:off x="6227508" y="4152461"/>
                <a:ext cx="1333344" cy="987866"/>
                <a:chOff x="6227508" y="4152461"/>
                <a:chExt cx="1333344" cy="987866"/>
              </a:xfrm>
              <a:grpFill/>
            </p:grpSpPr>
            <p:sp>
              <p:nvSpPr>
                <p:cNvPr id="80" name="Flowchart: Process 24"/>
                <p:cNvSpPr/>
                <p:nvPr/>
              </p:nvSpPr>
              <p:spPr>
                <a:xfrm>
                  <a:off x="6227508" y="4710505"/>
                  <a:ext cx="1021018" cy="211539"/>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nvGrpSpPr>
                <p:cNvPr id="81" name="Group 25"/>
                <p:cNvGrpSpPr/>
                <p:nvPr/>
              </p:nvGrpSpPr>
              <p:grpSpPr>
                <a:xfrm>
                  <a:off x="6707564" y="4152461"/>
                  <a:ext cx="853288" cy="987866"/>
                  <a:chOff x="6584814" y="4018541"/>
                  <a:chExt cx="1009261" cy="1168440"/>
                </a:xfrm>
                <a:grpFill/>
              </p:grpSpPr>
              <p:sp>
                <p:nvSpPr>
                  <p:cNvPr id="82" name="Flowchart: Process 26"/>
                  <p:cNvSpPr/>
                  <p:nvPr/>
                </p:nvSpPr>
                <p:spPr>
                  <a:xfrm rot="2700000">
                    <a:off x="6583131" y="4404521"/>
                    <a:ext cx="1009261" cy="23730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25" dirty="0">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83" name="Flowchart: Process 27"/>
                  <p:cNvSpPr/>
                  <p:nvPr/>
                </p:nvSpPr>
                <p:spPr>
                  <a:xfrm rot="8100000">
                    <a:off x="6584814" y="4954437"/>
                    <a:ext cx="1009261" cy="232544"/>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grpSp>
          <p:sp>
            <p:nvSpPr>
              <p:cNvPr id="84" name="Freeform: Shape 23"/>
              <p:cNvSpPr/>
              <p:nvPr/>
            </p:nvSpPr>
            <p:spPr>
              <a:xfrm>
                <a:off x="3271307" y="3177647"/>
                <a:ext cx="3070500" cy="3070500"/>
              </a:xfrm>
              <a:custGeom>
                <a:avLst/>
                <a:gdLst>
                  <a:gd name="connsiteX0" fmla="*/ 1535250 w 3070500"/>
                  <a:gd name="connsiteY0" fmla="*/ 0 h 3070500"/>
                  <a:gd name="connsiteX1" fmla="*/ 2719923 w 3070500"/>
                  <a:gd name="connsiteY1" fmla="*/ 558689 h 3070500"/>
                  <a:gd name="connsiteX2" fmla="*/ 2789149 w 3070500"/>
                  <a:gd name="connsiteY2" fmla="*/ 651263 h 3070500"/>
                  <a:gd name="connsiteX3" fmla="*/ 1535249 w 3070500"/>
                  <a:gd name="connsiteY3" fmla="*/ 1535249 h 3070500"/>
                  <a:gd name="connsiteX4" fmla="*/ 3070500 w 3070500"/>
                  <a:gd name="connsiteY4" fmla="*/ 1535249 h 3070500"/>
                  <a:gd name="connsiteX5" fmla="*/ 3070500 w 3070500"/>
                  <a:gd name="connsiteY5" fmla="*/ 1535250 h 3070500"/>
                  <a:gd name="connsiteX6" fmla="*/ 1535250 w 3070500"/>
                  <a:gd name="connsiteY6" fmla="*/ 3070500 h 3070500"/>
                  <a:gd name="connsiteX7" fmla="*/ 0 w 3070500"/>
                  <a:gd name="connsiteY7" fmla="*/ 1535250 h 3070500"/>
                  <a:gd name="connsiteX8" fmla="*/ 1535250 w 3070500"/>
                  <a:gd name="connsiteY8" fmla="*/ 0 h 307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0500" h="3070500">
                    <a:moveTo>
                      <a:pt x="1535250" y="0"/>
                    </a:moveTo>
                    <a:cubicBezTo>
                      <a:pt x="2012191" y="0"/>
                      <a:pt x="2438336" y="217484"/>
                      <a:pt x="2719923" y="558689"/>
                    </a:cubicBezTo>
                    <a:lnTo>
                      <a:pt x="2789149" y="651263"/>
                    </a:lnTo>
                    <a:lnTo>
                      <a:pt x="1535249" y="1535249"/>
                    </a:lnTo>
                    <a:lnTo>
                      <a:pt x="3070500" y="1535249"/>
                    </a:lnTo>
                    <a:lnTo>
                      <a:pt x="3070500" y="1535250"/>
                    </a:lnTo>
                    <a:cubicBezTo>
                      <a:pt x="3070500" y="2383145"/>
                      <a:pt x="2383145" y="3070500"/>
                      <a:pt x="1535250" y="3070500"/>
                    </a:cubicBezTo>
                    <a:cubicBezTo>
                      <a:pt x="687355" y="3070500"/>
                      <a:pt x="0" y="2383145"/>
                      <a:pt x="0" y="1535250"/>
                    </a:cubicBezTo>
                    <a:cubicBezTo>
                      <a:pt x="0" y="687355"/>
                      <a:pt x="687355" y="0"/>
                      <a:pt x="15352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id-ID"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sp>
          <p:nvSpPr>
            <p:cNvPr id="85" name="Oval 21"/>
            <p:cNvSpPr/>
            <p:nvPr/>
          </p:nvSpPr>
          <p:spPr>
            <a:xfrm>
              <a:off x="5984" y="3083"/>
              <a:ext cx="2267" cy="226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id-ID"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nvGrpSpPr>
            <p:cNvPr id="86" name="Group 17"/>
            <p:cNvGrpSpPr/>
            <p:nvPr/>
          </p:nvGrpSpPr>
          <p:grpSpPr>
            <a:xfrm>
              <a:off x="1862" y="2886"/>
              <a:ext cx="3715" cy="2660"/>
              <a:chOff x="3271307" y="3177647"/>
              <a:chExt cx="4289545" cy="3070500"/>
            </a:xfrm>
            <a:solidFill>
              <a:srgbClr val="2D3D54"/>
            </a:solidFill>
          </p:grpSpPr>
          <p:grpSp>
            <p:nvGrpSpPr>
              <p:cNvPr id="87" name="Group 16"/>
              <p:cNvGrpSpPr/>
              <p:nvPr/>
            </p:nvGrpSpPr>
            <p:grpSpPr>
              <a:xfrm>
                <a:off x="6227508" y="4152461"/>
                <a:ext cx="1333344" cy="987866"/>
                <a:chOff x="6227508" y="4152461"/>
                <a:chExt cx="1333344" cy="987866"/>
              </a:xfrm>
              <a:grpFill/>
            </p:grpSpPr>
            <p:sp>
              <p:nvSpPr>
                <p:cNvPr id="88" name="Flowchart: Process 3"/>
                <p:cNvSpPr/>
                <p:nvPr/>
              </p:nvSpPr>
              <p:spPr>
                <a:xfrm>
                  <a:off x="6227508" y="4710505"/>
                  <a:ext cx="1021018" cy="211539"/>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sz="1125">
                      <a:latin typeface="zihun59hao-chuangcuhei" panose="00000500000000000000" pitchFamily="2" charset="-122"/>
                      <a:ea typeface="zihun59hao-chuangcuhei" panose="00000500000000000000" pitchFamily="2" charset="-122"/>
                      <a:sym typeface="zihun59hao-chuangcuhei" panose="00000500000000000000" pitchFamily="2" charset="-122"/>
                    </a:rPr>
                    <a:t> </a:t>
                  </a:r>
                </a:p>
              </p:txBody>
            </p:sp>
            <p:grpSp>
              <p:nvGrpSpPr>
                <p:cNvPr id="89" name="Group 15"/>
                <p:cNvGrpSpPr/>
                <p:nvPr/>
              </p:nvGrpSpPr>
              <p:grpSpPr>
                <a:xfrm>
                  <a:off x="6707564" y="4152461"/>
                  <a:ext cx="853288" cy="987866"/>
                  <a:chOff x="6584814" y="4018541"/>
                  <a:chExt cx="1009261" cy="1168440"/>
                </a:xfrm>
                <a:grpFill/>
              </p:grpSpPr>
              <p:sp>
                <p:nvSpPr>
                  <p:cNvPr id="90" name="Flowchart: Process 4"/>
                  <p:cNvSpPr/>
                  <p:nvPr/>
                </p:nvSpPr>
                <p:spPr>
                  <a:xfrm rot="2700000">
                    <a:off x="6583131" y="4404521"/>
                    <a:ext cx="1009261" cy="23730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25" dirty="0">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91" name="Flowchart: Process 5"/>
                  <p:cNvSpPr/>
                  <p:nvPr/>
                </p:nvSpPr>
                <p:spPr>
                  <a:xfrm rot="8100000">
                    <a:off x="6584814" y="4954437"/>
                    <a:ext cx="1009261" cy="232544"/>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grpSp>
          <p:sp>
            <p:nvSpPr>
              <p:cNvPr id="92" name="Freeform: Shape 14"/>
              <p:cNvSpPr/>
              <p:nvPr/>
            </p:nvSpPr>
            <p:spPr>
              <a:xfrm>
                <a:off x="3271307" y="3177647"/>
                <a:ext cx="3070500" cy="3070500"/>
              </a:xfrm>
              <a:custGeom>
                <a:avLst/>
                <a:gdLst>
                  <a:gd name="connsiteX0" fmla="*/ 1535250 w 3070500"/>
                  <a:gd name="connsiteY0" fmla="*/ 0 h 3070500"/>
                  <a:gd name="connsiteX1" fmla="*/ 2719923 w 3070500"/>
                  <a:gd name="connsiteY1" fmla="*/ 558689 h 3070500"/>
                  <a:gd name="connsiteX2" fmla="*/ 2789149 w 3070500"/>
                  <a:gd name="connsiteY2" fmla="*/ 651263 h 3070500"/>
                  <a:gd name="connsiteX3" fmla="*/ 1535249 w 3070500"/>
                  <a:gd name="connsiteY3" fmla="*/ 1535249 h 3070500"/>
                  <a:gd name="connsiteX4" fmla="*/ 3070500 w 3070500"/>
                  <a:gd name="connsiteY4" fmla="*/ 1535249 h 3070500"/>
                  <a:gd name="connsiteX5" fmla="*/ 3070500 w 3070500"/>
                  <a:gd name="connsiteY5" fmla="*/ 1535250 h 3070500"/>
                  <a:gd name="connsiteX6" fmla="*/ 1535250 w 3070500"/>
                  <a:gd name="connsiteY6" fmla="*/ 3070500 h 3070500"/>
                  <a:gd name="connsiteX7" fmla="*/ 0 w 3070500"/>
                  <a:gd name="connsiteY7" fmla="*/ 1535250 h 3070500"/>
                  <a:gd name="connsiteX8" fmla="*/ 1535250 w 3070500"/>
                  <a:gd name="connsiteY8" fmla="*/ 0 h 307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0500" h="3070500">
                    <a:moveTo>
                      <a:pt x="1535250" y="0"/>
                    </a:moveTo>
                    <a:cubicBezTo>
                      <a:pt x="2012191" y="0"/>
                      <a:pt x="2438336" y="217484"/>
                      <a:pt x="2719923" y="558689"/>
                    </a:cubicBezTo>
                    <a:lnTo>
                      <a:pt x="2789149" y="651263"/>
                    </a:lnTo>
                    <a:lnTo>
                      <a:pt x="1535249" y="1535249"/>
                    </a:lnTo>
                    <a:lnTo>
                      <a:pt x="3070500" y="1535249"/>
                    </a:lnTo>
                    <a:lnTo>
                      <a:pt x="3070500" y="1535250"/>
                    </a:lnTo>
                    <a:cubicBezTo>
                      <a:pt x="3070500" y="2383145"/>
                      <a:pt x="2383145" y="3070500"/>
                      <a:pt x="1535250" y="3070500"/>
                    </a:cubicBezTo>
                    <a:cubicBezTo>
                      <a:pt x="687355" y="3070500"/>
                      <a:pt x="0" y="2383145"/>
                      <a:pt x="0" y="1535250"/>
                    </a:cubicBezTo>
                    <a:cubicBezTo>
                      <a:pt x="0" y="687355"/>
                      <a:pt x="687355" y="0"/>
                      <a:pt x="15352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id-ID"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sp>
          <p:nvSpPr>
            <p:cNvPr id="93" name="Oval 9"/>
            <p:cNvSpPr/>
            <p:nvPr/>
          </p:nvSpPr>
          <p:spPr>
            <a:xfrm>
              <a:off x="2059" y="3083"/>
              <a:ext cx="2267" cy="226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id-ID"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sp>
        <p:nvSpPr>
          <p:cNvPr id="94" name="Text Box 93"/>
          <p:cNvSpPr txBox="1"/>
          <p:nvPr/>
        </p:nvSpPr>
        <p:spPr>
          <a:xfrm>
            <a:off x="4134485" y="4561840"/>
            <a:ext cx="818515" cy="583565"/>
          </a:xfrm>
          <a:prstGeom prst="rect">
            <a:avLst/>
          </a:prstGeom>
          <a:noFill/>
        </p:spPr>
        <p:txBody>
          <a:bodyPr wrap="square" rtlCol="0">
            <a:spAutoFit/>
          </a:bodyPr>
          <a:lstStyle/>
          <a:p>
            <a:pPr algn="ctr"/>
            <a:r>
              <a:rPr lang="en-US" sz="3200">
                <a:solidFill>
                  <a:srgbClr val="2D3D54"/>
                </a:solidFill>
              </a:rPr>
              <a:t>PE</a:t>
            </a:r>
          </a:p>
        </p:txBody>
      </p:sp>
      <p:sp>
        <p:nvSpPr>
          <p:cNvPr id="95" name="Text Box 94"/>
          <p:cNvSpPr txBox="1"/>
          <p:nvPr/>
        </p:nvSpPr>
        <p:spPr>
          <a:xfrm>
            <a:off x="6469380" y="4578350"/>
            <a:ext cx="896620" cy="583565"/>
          </a:xfrm>
          <a:prstGeom prst="rect">
            <a:avLst/>
          </a:prstGeom>
          <a:noFill/>
        </p:spPr>
        <p:txBody>
          <a:bodyPr wrap="square" rtlCol="0">
            <a:spAutoFit/>
          </a:bodyPr>
          <a:lstStyle/>
          <a:p>
            <a:pPr algn="ctr"/>
            <a:r>
              <a:rPr lang="en-US" sz="3200">
                <a:solidFill>
                  <a:srgbClr val="8A584D"/>
                </a:solidFill>
              </a:rPr>
              <a:t>EPS</a:t>
            </a:r>
          </a:p>
        </p:txBody>
      </p:sp>
      <p:sp>
        <p:nvSpPr>
          <p:cNvPr id="96" name="Text Box 95"/>
          <p:cNvSpPr txBox="1"/>
          <p:nvPr/>
        </p:nvSpPr>
        <p:spPr>
          <a:xfrm>
            <a:off x="8707120" y="4561840"/>
            <a:ext cx="1104900" cy="583565"/>
          </a:xfrm>
          <a:prstGeom prst="rect">
            <a:avLst/>
          </a:prstGeom>
          <a:noFill/>
        </p:spPr>
        <p:txBody>
          <a:bodyPr wrap="square" rtlCol="0">
            <a:spAutoFit/>
          </a:bodyPr>
          <a:lstStyle/>
          <a:p>
            <a:pPr algn="ctr"/>
            <a:r>
              <a:rPr lang="en-US" sz="3200">
                <a:solidFill>
                  <a:srgbClr val="2D3D54"/>
                </a:solidFill>
              </a:rPr>
              <a:t>ROE</a:t>
            </a:r>
          </a:p>
        </p:txBody>
      </p:sp>
      <p:sp>
        <p:nvSpPr>
          <p:cNvPr id="102" name="Flowchart: Process 42"/>
          <p:cNvSpPr/>
          <p:nvPr/>
        </p:nvSpPr>
        <p:spPr>
          <a:xfrm>
            <a:off x="5436897" y="4851990"/>
            <a:ext cx="528002" cy="107869"/>
          </a:xfrm>
          <a:prstGeom prst="flowChartProcess">
            <a:avLst/>
          </a:prstGeom>
          <a:solidFill>
            <a:srgbClr val="E2C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103" name="Flowchart: Process 44"/>
          <p:cNvSpPr/>
          <p:nvPr/>
        </p:nvSpPr>
        <p:spPr>
          <a:xfrm rot="2700000">
            <a:off x="5687490" y="4733110"/>
            <a:ext cx="435111" cy="103752"/>
          </a:xfrm>
          <a:prstGeom prst="flowChartProcess">
            <a:avLst/>
          </a:prstGeom>
          <a:solidFill>
            <a:srgbClr val="E2C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25" dirty="0">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105" name="Flowchart: Process 45"/>
          <p:cNvSpPr/>
          <p:nvPr/>
        </p:nvSpPr>
        <p:spPr>
          <a:xfrm rot="8100000">
            <a:off x="5685150" y="4970913"/>
            <a:ext cx="441263" cy="100254"/>
          </a:xfrm>
          <a:prstGeom prst="flowChartProcess">
            <a:avLst/>
          </a:prstGeom>
          <a:solidFill>
            <a:srgbClr val="E2C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107" name="Freeform: Shape 41"/>
          <p:cNvSpPr/>
          <p:nvPr/>
        </p:nvSpPr>
        <p:spPr>
          <a:xfrm>
            <a:off x="3908149" y="4070350"/>
            <a:ext cx="1587856" cy="1565720"/>
          </a:xfrm>
          <a:custGeom>
            <a:avLst/>
            <a:gdLst>
              <a:gd name="connsiteX0" fmla="*/ 1535250 w 3070500"/>
              <a:gd name="connsiteY0" fmla="*/ 0 h 3070500"/>
              <a:gd name="connsiteX1" fmla="*/ 2719923 w 3070500"/>
              <a:gd name="connsiteY1" fmla="*/ 558689 h 3070500"/>
              <a:gd name="connsiteX2" fmla="*/ 2789149 w 3070500"/>
              <a:gd name="connsiteY2" fmla="*/ 651263 h 3070500"/>
              <a:gd name="connsiteX3" fmla="*/ 1535249 w 3070500"/>
              <a:gd name="connsiteY3" fmla="*/ 1535249 h 3070500"/>
              <a:gd name="connsiteX4" fmla="*/ 3070500 w 3070500"/>
              <a:gd name="connsiteY4" fmla="*/ 1535249 h 3070500"/>
              <a:gd name="connsiteX5" fmla="*/ 3070500 w 3070500"/>
              <a:gd name="connsiteY5" fmla="*/ 1535250 h 3070500"/>
              <a:gd name="connsiteX6" fmla="*/ 1535250 w 3070500"/>
              <a:gd name="connsiteY6" fmla="*/ 3070500 h 3070500"/>
              <a:gd name="connsiteX7" fmla="*/ 0 w 3070500"/>
              <a:gd name="connsiteY7" fmla="*/ 1535250 h 3070500"/>
              <a:gd name="connsiteX8" fmla="*/ 1535250 w 3070500"/>
              <a:gd name="connsiteY8" fmla="*/ 0 h 307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0500" h="3070500">
                <a:moveTo>
                  <a:pt x="1535250" y="0"/>
                </a:moveTo>
                <a:cubicBezTo>
                  <a:pt x="2012191" y="0"/>
                  <a:pt x="2438336" y="217484"/>
                  <a:pt x="2719923" y="558689"/>
                </a:cubicBezTo>
                <a:lnTo>
                  <a:pt x="2789149" y="651263"/>
                </a:lnTo>
                <a:lnTo>
                  <a:pt x="1535249" y="1535249"/>
                </a:lnTo>
                <a:lnTo>
                  <a:pt x="3070500" y="1535249"/>
                </a:lnTo>
                <a:lnTo>
                  <a:pt x="3070500" y="1535250"/>
                </a:lnTo>
                <a:cubicBezTo>
                  <a:pt x="3070500" y="2383145"/>
                  <a:pt x="2383145" y="3070500"/>
                  <a:pt x="1535250" y="3070500"/>
                </a:cubicBezTo>
                <a:cubicBezTo>
                  <a:pt x="687355" y="3070500"/>
                  <a:pt x="0" y="2383145"/>
                  <a:pt x="0" y="1535250"/>
                </a:cubicBezTo>
                <a:cubicBezTo>
                  <a:pt x="0" y="687355"/>
                  <a:pt x="687355" y="0"/>
                  <a:pt x="1535250" y="0"/>
                </a:cubicBezTo>
                <a:close/>
              </a:path>
            </a:pathLst>
          </a:custGeom>
          <a:solidFill>
            <a:srgbClr val="E2C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id-ID"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108" name="Oval 39"/>
          <p:cNvSpPr/>
          <p:nvPr/>
        </p:nvSpPr>
        <p:spPr>
          <a:xfrm>
            <a:off x="4025779" y="4186307"/>
            <a:ext cx="1353649" cy="133439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id-ID"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109" name="Flowchart: Process 42"/>
          <p:cNvSpPr/>
          <p:nvPr/>
        </p:nvSpPr>
        <p:spPr>
          <a:xfrm>
            <a:off x="10121927" y="4851990"/>
            <a:ext cx="528002" cy="107869"/>
          </a:xfrm>
          <a:prstGeom prst="flowChartProcess">
            <a:avLst/>
          </a:prstGeom>
          <a:solidFill>
            <a:srgbClr val="E2C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110" name="Flowchart: Process 44"/>
          <p:cNvSpPr/>
          <p:nvPr/>
        </p:nvSpPr>
        <p:spPr>
          <a:xfrm rot="2700000">
            <a:off x="10372520" y="4733110"/>
            <a:ext cx="435111" cy="103752"/>
          </a:xfrm>
          <a:prstGeom prst="flowChartProcess">
            <a:avLst/>
          </a:prstGeom>
          <a:solidFill>
            <a:srgbClr val="E2C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25" dirty="0">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111" name="Flowchart: Process 45"/>
          <p:cNvSpPr/>
          <p:nvPr/>
        </p:nvSpPr>
        <p:spPr>
          <a:xfrm rot="8100000">
            <a:off x="10370180" y="4970913"/>
            <a:ext cx="441263" cy="100254"/>
          </a:xfrm>
          <a:prstGeom prst="flowChartProcess">
            <a:avLst/>
          </a:prstGeom>
          <a:solidFill>
            <a:srgbClr val="E2C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112" name="Freeform: Shape 41"/>
          <p:cNvSpPr/>
          <p:nvPr/>
        </p:nvSpPr>
        <p:spPr>
          <a:xfrm>
            <a:off x="8593179" y="4070350"/>
            <a:ext cx="1587856" cy="1565720"/>
          </a:xfrm>
          <a:custGeom>
            <a:avLst/>
            <a:gdLst>
              <a:gd name="connsiteX0" fmla="*/ 1535250 w 3070500"/>
              <a:gd name="connsiteY0" fmla="*/ 0 h 3070500"/>
              <a:gd name="connsiteX1" fmla="*/ 2719923 w 3070500"/>
              <a:gd name="connsiteY1" fmla="*/ 558689 h 3070500"/>
              <a:gd name="connsiteX2" fmla="*/ 2789149 w 3070500"/>
              <a:gd name="connsiteY2" fmla="*/ 651263 h 3070500"/>
              <a:gd name="connsiteX3" fmla="*/ 1535249 w 3070500"/>
              <a:gd name="connsiteY3" fmla="*/ 1535249 h 3070500"/>
              <a:gd name="connsiteX4" fmla="*/ 3070500 w 3070500"/>
              <a:gd name="connsiteY4" fmla="*/ 1535249 h 3070500"/>
              <a:gd name="connsiteX5" fmla="*/ 3070500 w 3070500"/>
              <a:gd name="connsiteY5" fmla="*/ 1535250 h 3070500"/>
              <a:gd name="connsiteX6" fmla="*/ 1535250 w 3070500"/>
              <a:gd name="connsiteY6" fmla="*/ 3070500 h 3070500"/>
              <a:gd name="connsiteX7" fmla="*/ 0 w 3070500"/>
              <a:gd name="connsiteY7" fmla="*/ 1535250 h 3070500"/>
              <a:gd name="connsiteX8" fmla="*/ 1535250 w 3070500"/>
              <a:gd name="connsiteY8" fmla="*/ 0 h 307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0500" h="3070500">
                <a:moveTo>
                  <a:pt x="1535250" y="0"/>
                </a:moveTo>
                <a:cubicBezTo>
                  <a:pt x="2012191" y="0"/>
                  <a:pt x="2438336" y="217484"/>
                  <a:pt x="2719923" y="558689"/>
                </a:cubicBezTo>
                <a:lnTo>
                  <a:pt x="2789149" y="651263"/>
                </a:lnTo>
                <a:lnTo>
                  <a:pt x="1535249" y="1535249"/>
                </a:lnTo>
                <a:lnTo>
                  <a:pt x="3070500" y="1535249"/>
                </a:lnTo>
                <a:lnTo>
                  <a:pt x="3070500" y="1535250"/>
                </a:lnTo>
                <a:cubicBezTo>
                  <a:pt x="3070500" y="2383145"/>
                  <a:pt x="2383145" y="3070500"/>
                  <a:pt x="1535250" y="3070500"/>
                </a:cubicBezTo>
                <a:cubicBezTo>
                  <a:pt x="687355" y="3070500"/>
                  <a:pt x="0" y="2383145"/>
                  <a:pt x="0" y="1535250"/>
                </a:cubicBezTo>
                <a:cubicBezTo>
                  <a:pt x="0" y="687355"/>
                  <a:pt x="687355" y="0"/>
                  <a:pt x="1535250" y="0"/>
                </a:cubicBezTo>
                <a:close/>
              </a:path>
            </a:pathLst>
          </a:custGeom>
          <a:solidFill>
            <a:srgbClr val="E2C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id-ID"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113" name="Oval 39"/>
          <p:cNvSpPr/>
          <p:nvPr/>
        </p:nvSpPr>
        <p:spPr>
          <a:xfrm>
            <a:off x="8710809" y="4186307"/>
            <a:ext cx="1353649" cy="133439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id-ID"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114" name="Flowchart: Process 33"/>
          <p:cNvSpPr/>
          <p:nvPr/>
        </p:nvSpPr>
        <p:spPr>
          <a:xfrm>
            <a:off x="7783046" y="4851990"/>
            <a:ext cx="528002" cy="107869"/>
          </a:xfrm>
          <a:prstGeom prst="flowChartProcess">
            <a:avLst/>
          </a:prstGeom>
          <a:solidFill>
            <a:srgbClr val="2D3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115" name="Flowchart: Process 35"/>
          <p:cNvSpPr/>
          <p:nvPr/>
        </p:nvSpPr>
        <p:spPr>
          <a:xfrm rot="2700000">
            <a:off x="8033639" y="4733110"/>
            <a:ext cx="435111" cy="103752"/>
          </a:xfrm>
          <a:prstGeom prst="flowChartProcess">
            <a:avLst/>
          </a:prstGeom>
          <a:solidFill>
            <a:srgbClr val="2D3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25" dirty="0">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116" name="Flowchart: Process 36"/>
          <p:cNvSpPr/>
          <p:nvPr/>
        </p:nvSpPr>
        <p:spPr>
          <a:xfrm rot="8100000">
            <a:off x="8031299" y="4970913"/>
            <a:ext cx="441263" cy="100254"/>
          </a:xfrm>
          <a:prstGeom prst="flowChartProcess">
            <a:avLst/>
          </a:prstGeom>
          <a:solidFill>
            <a:srgbClr val="2D3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117" name="Freeform: Shape 32"/>
          <p:cNvSpPr/>
          <p:nvPr/>
        </p:nvSpPr>
        <p:spPr>
          <a:xfrm>
            <a:off x="6254298" y="4070350"/>
            <a:ext cx="1587856" cy="1565720"/>
          </a:xfrm>
          <a:custGeom>
            <a:avLst/>
            <a:gdLst>
              <a:gd name="connsiteX0" fmla="*/ 1535250 w 3070500"/>
              <a:gd name="connsiteY0" fmla="*/ 0 h 3070500"/>
              <a:gd name="connsiteX1" fmla="*/ 2719923 w 3070500"/>
              <a:gd name="connsiteY1" fmla="*/ 558689 h 3070500"/>
              <a:gd name="connsiteX2" fmla="*/ 2789149 w 3070500"/>
              <a:gd name="connsiteY2" fmla="*/ 651263 h 3070500"/>
              <a:gd name="connsiteX3" fmla="*/ 1535249 w 3070500"/>
              <a:gd name="connsiteY3" fmla="*/ 1535249 h 3070500"/>
              <a:gd name="connsiteX4" fmla="*/ 3070500 w 3070500"/>
              <a:gd name="connsiteY4" fmla="*/ 1535249 h 3070500"/>
              <a:gd name="connsiteX5" fmla="*/ 3070500 w 3070500"/>
              <a:gd name="connsiteY5" fmla="*/ 1535250 h 3070500"/>
              <a:gd name="connsiteX6" fmla="*/ 1535250 w 3070500"/>
              <a:gd name="connsiteY6" fmla="*/ 3070500 h 3070500"/>
              <a:gd name="connsiteX7" fmla="*/ 0 w 3070500"/>
              <a:gd name="connsiteY7" fmla="*/ 1535250 h 3070500"/>
              <a:gd name="connsiteX8" fmla="*/ 1535250 w 3070500"/>
              <a:gd name="connsiteY8" fmla="*/ 0 h 307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0500" h="3070500">
                <a:moveTo>
                  <a:pt x="1535250" y="0"/>
                </a:moveTo>
                <a:cubicBezTo>
                  <a:pt x="2012191" y="0"/>
                  <a:pt x="2438336" y="217484"/>
                  <a:pt x="2719923" y="558689"/>
                </a:cubicBezTo>
                <a:lnTo>
                  <a:pt x="2789149" y="651263"/>
                </a:lnTo>
                <a:lnTo>
                  <a:pt x="1535249" y="1535249"/>
                </a:lnTo>
                <a:lnTo>
                  <a:pt x="3070500" y="1535249"/>
                </a:lnTo>
                <a:lnTo>
                  <a:pt x="3070500" y="1535250"/>
                </a:lnTo>
                <a:cubicBezTo>
                  <a:pt x="3070500" y="2383145"/>
                  <a:pt x="2383145" y="3070500"/>
                  <a:pt x="1535250" y="3070500"/>
                </a:cubicBezTo>
                <a:cubicBezTo>
                  <a:pt x="687355" y="3070500"/>
                  <a:pt x="0" y="2383145"/>
                  <a:pt x="0" y="1535250"/>
                </a:cubicBezTo>
                <a:cubicBezTo>
                  <a:pt x="0" y="687355"/>
                  <a:pt x="687355" y="0"/>
                  <a:pt x="1535250" y="0"/>
                </a:cubicBezTo>
                <a:close/>
              </a:path>
            </a:pathLst>
          </a:custGeom>
          <a:solidFill>
            <a:srgbClr val="2D3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id-ID" sz="112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118" name="Oval 30"/>
          <p:cNvSpPr/>
          <p:nvPr/>
        </p:nvSpPr>
        <p:spPr>
          <a:xfrm>
            <a:off x="6371331" y="4186307"/>
            <a:ext cx="1353649" cy="133439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en-US" altLang="id-ID" sz="1125">
                <a:latin typeface="zihun59hao-chuangcuhei" panose="00000500000000000000" pitchFamily="2" charset="-122"/>
                <a:ea typeface="zihun59hao-chuangcuhei" panose="00000500000000000000" pitchFamily="2" charset="-122"/>
                <a:sym typeface="zihun59hao-chuangcuhei" panose="00000500000000000000" pitchFamily="2" charset="-122"/>
              </a:rPr>
              <a:t>x</a:t>
            </a:r>
          </a:p>
        </p:txBody>
      </p:sp>
      <p:sp>
        <p:nvSpPr>
          <p:cNvPr id="119" name="Text Box 118"/>
          <p:cNvSpPr txBox="1"/>
          <p:nvPr/>
        </p:nvSpPr>
        <p:spPr>
          <a:xfrm>
            <a:off x="4134485" y="4531995"/>
            <a:ext cx="1104900" cy="645160"/>
          </a:xfrm>
          <a:prstGeom prst="rect">
            <a:avLst/>
          </a:prstGeom>
          <a:noFill/>
        </p:spPr>
        <p:txBody>
          <a:bodyPr wrap="square" rtlCol="0" anchor="t">
            <a:spAutoFit/>
          </a:bodyPr>
          <a:lstStyle/>
          <a:p>
            <a:pPr algn="ctr"/>
            <a:r>
              <a:rPr lang="en-US">
                <a:solidFill>
                  <a:srgbClr val="8A584D"/>
                </a:solidFill>
              </a:rPr>
              <a:t>equity </a:t>
            </a:r>
          </a:p>
          <a:p>
            <a:pPr algn="ctr"/>
            <a:r>
              <a:rPr lang="en-US">
                <a:solidFill>
                  <a:srgbClr val="8A584D"/>
                </a:solidFill>
              </a:rPr>
              <a:t>multiplier</a:t>
            </a:r>
          </a:p>
        </p:txBody>
      </p:sp>
      <p:sp>
        <p:nvSpPr>
          <p:cNvPr id="120" name="Text Box 119"/>
          <p:cNvSpPr txBox="1"/>
          <p:nvPr/>
        </p:nvSpPr>
        <p:spPr>
          <a:xfrm>
            <a:off x="5934075" y="4492625"/>
            <a:ext cx="2190115" cy="583565"/>
          </a:xfrm>
          <a:prstGeom prst="rect">
            <a:avLst/>
          </a:prstGeom>
          <a:noFill/>
        </p:spPr>
        <p:txBody>
          <a:bodyPr wrap="square" rtlCol="0" anchor="t">
            <a:spAutoFit/>
          </a:bodyPr>
          <a:lstStyle/>
          <a:p>
            <a:pPr algn="ctr">
              <a:buClrTx/>
              <a:buSzTx/>
              <a:buFontTx/>
            </a:pPr>
            <a:r>
              <a:rPr lang="en-US" sz="3200">
                <a:solidFill>
                  <a:srgbClr val="2D3D54"/>
                </a:solidFill>
              </a:rPr>
              <a:t>CL/L</a:t>
            </a:r>
          </a:p>
        </p:txBody>
      </p:sp>
      <p:sp>
        <p:nvSpPr>
          <p:cNvPr id="121" name="Text Box 120"/>
          <p:cNvSpPr txBox="1"/>
          <p:nvPr/>
        </p:nvSpPr>
        <p:spPr>
          <a:xfrm>
            <a:off x="8834755" y="4578350"/>
            <a:ext cx="1104265" cy="645160"/>
          </a:xfrm>
          <a:prstGeom prst="rect">
            <a:avLst/>
          </a:prstGeom>
          <a:noFill/>
        </p:spPr>
        <p:txBody>
          <a:bodyPr wrap="square" rtlCol="0" anchor="t">
            <a:spAutoFit/>
          </a:bodyPr>
          <a:lstStyle/>
          <a:p>
            <a:pPr algn="ctr"/>
            <a:r>
              <a:rPr lang="en-US">
                <a:solidFill>
                  <a:srgbClr val="8A584D"/>
                </a:solidFill>
              </a:rPr>
              <a:t>Current </a:t>
            </a:r>
          </a:p>
          <a:p>
            <a:pPr algn="ctr"/>
            <a:r>
              <a:rPr lang="en-US">
                <a:solidFill>
                  <a:srgbClr val="8A584D"/>
                </a:solidFill>
              </a:rPr>
              <a:t>ratio</a:t>
            </a:r>
          </a:p>
        </p:txBody>
      </p:sp>
      <p:sp>
        <p:nvSpPr>
          <p:cNvPr id="122" name="Text Box 121"/>
          <p:cNvSpPr txBox="1"/>
          <p:nvPr/>
        </p:nvSpPr>
        <p:spPr>
          <a:xfrm>
            <a:off x="955040" y="2216150"/>
            <a:ext cx="2540000" cy="1076325"/>
          </a:xfrm>
          <a:prstGeom prst="rect">
            <a:avLst/>
          </a:prstGeom>
          <a:noFill/>
        </p:spPr>
        <p:txBody>
          <a:bodyPr wrap="square" rtlCol="0" anchor="t">
            <a:spAutoFit/>
          </a:bodyPr>
          <a:lstStyle/>
          <a:p>
            <a:pPr algn="ctr">
              <a:buClrTx/>
              <a:buSzTx/>
              <a:buFontTx/>
            </a:pPr>
            <a:r>
              <a:rPr lang="en-US" sz="3200">
                <a:solidFill>
                  <a:srgbClr val="2D3D54"/>
                </a:solidFill>
              </a:rPr>
              <a:t>Operational </a:t>
            </a:r>
          </a:p>
          <a:p>
            <a:pPr algn="ctr">
              <a:buClrTx/>
              <a:buSzTx/>
              <a:buFontTx/>
            </a:pPr>
            <a:r>
              <a:rPr lang="en-US" sz="3200">
                <a:solidFill>
                  <a:srgbClr val="2D3D54"/>
                </a:solidFill>
              </a:rPr>
              <a:t>capacity</a:t>
            </a:r>
          </a:p>
        </p:txBody>
      </p:sp>
      <p:sp>
        <p:nvSpPr>
          <p:cNvPr id="123" name="Text Box 122"/>
          <p:cNvSpPr txBox="1"/>
          <p:nvPr/>
        </p:nvSpPr>
        <p:spPr>
          <a:xfrm>
            <a:off x="955040" y="4492625"/>
            <a:ext cx="2540000" cy="583565"/>
          </a:xfrm>
          <a:prstGeom prst="rect">
            <a:avLst/>
          </a:prstGeom>
          <a:noFill/>
        </p:spPr>
        <p:txBody>
          <a:bodyPr wrap="square" rtlCol="0" anchor="t">
            <a:spAutoFit/>
          </a:bodyPr>
          <a:lstStyle/>
          <a:p>
            <a:pPr algn="ctr">
              <a:buClrTx/>
              <a:buSzTx/>
              <a:buFontTx/>
            </a:pPr>
            <a:r>
              <a:rPr lang="en-US" sz="3200">
                <a:solidFill>
                  <a:srgbClr val="2D3D54"/>
                </a:solidFill>
              </a:rPr>
              <a:t>Solvency</a:t>
            </a: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635"/>
            <a:ext cx="12192000" cy="6860540"/>
            <a:chOff x="-16" y="-4"/>
            <a:chExt cx="19200" cy="10804"/>
          </a:xfrm>
        </p:grpSpPr>
        <p:pic>
          <p:nvPicPr>
            <p:cNvPr id="17" name="图片 16" descr="海报"/>
            <p:cNvPicPr>
              <a:picLocks noChangeAspect="1"/>
            </p:cNvPicPr>
            <p:nvPr/>
          </p:nvPicPr>
          <p:blipFill>
            <a:blip r:embed="rId3"/>
            <a:srcRect l="57162" t="61862" r="-82" b="-77"/>
            <a:stretch>
              <a:fillRect/>
            </a:stretch>
          </p:blipFill>
          <p:spPr>
            <a:xfrm rot="16200000">
              <a:off x="13882" y="-465"/>
              <a:ext cx="4840" cy="5763"/>
            </a:xfrm>
            <a:prstGeom prst="rect">
              <a:avLst/>
            </a:prstGeom>
          </p:spPr>
        </p:pic>
        <p:grpSp>
          <p:nvGrpSpPr>
            <p:cNvPr id="18" name="组合 17"/>
            <p:cNvGrpSpPr/>
            <p:nvPr/>
          </p:nvGrpSpPr>
          <p:grpSpPr>
            <a:xfrm>
              <a:off x="6927" y="404"/>
              <a:ext cx="5344" cy="1434"/>
              <a:chOff x="6927" y="404"/>
              <a:chExt cx="5344" cy="1434"/>
            </a:xfrm>
          </p:grpSpPr>
          <p:sp>
            <p:nvSpPr>
              <p:cNvPr id="31" name="PA_矩形 7"/>
              <p:cNvSpPr/>
              <p:nvPr>
                <p:custDataLst>
                  <p:tags r:id="rId1"/>
                </p:custDataLst>
              </p:nvPr>
            </p:nvSpPr>
            <p:spPr>
              <a:xfrm>
                <a:off x="6927" y="404"/>
                <a:ext cx="5344" cy="957"/>
              </a:xfrm>
              <a:prstGeom prst="rect">
                <a:avLst/>
              </a:prstGeom>
            </p:spPr>
            <p:txBody>
              <a:bodyPr wrap="none">
                <a:spAutoFit/>
              </a:bodyPr>
              <a:lstStyle/>
              <a:p>
                <a:pPr lvl="0" algn="ctr" defTabSz="685800">
                  <a:lnSpc>
                    <a:spcPct val="120000"/>
                  </a:lnSpc>
                  <a:defRPr/>
                </a:pPr>
                <a:r>
                  <a:rPr lang="en-US" altLang="zh-CN" sz="2800" b="1" kern="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Operational capacity</a:t>
                </a:r>
              </a:p>
            </p:txBody>
          </p:sp>
          <p:cxnSp>
            <p:nvCxnSpPr>
              <p:cNvPr id="33" name="直接连接符 32"/>
              <p:cNvCxnSpPr/>
              <p:nvPr/>
            </p:nvCxnSpPr>
            <p:spPr>
              <a:xfrm>
                <a:off x="9512" y="1838"/>
                <a:ext cx="393"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34" name="图片 33" descr="海报"/>
            <p:cNvPicPr>
              <a:picLocks noChangeAspect="1"/>
            </p:cNvPicPr>
            <p:nvPr/>
          </p:nvPicPr>
          <p:blipFill>
            <a:blip r:embed="rId3"/>
            <a:srcRect r="47849" b="82118"/>
            <a:stretch>
              <a:fillRect/>
            </a:stretch>
          </p:blipFill>
          <p:spPr>
            <a:xfrm rot="16200000">
              <a:off x="-1537" y="6703"/>
              <a:ext cx="5618" cy="2576"/>
            </a:xfrm>
            <a:prstGeom prst="rect">
              <a:avLst/>
            </a:prstGeom>
          </p:spPr>
        </p:pic>
      </p:grpSp>
      <p:sp>
        <p:nvSpPr>
          <p:cNvPr id="2" name="Text Box 1"/>
          <p:cNvSpPr txBox="1"/>
          <p:nvPr/>
        </p:nvSpPr>
        <p:spPr>
          <a:xfrm>
            <a:off x="897890" y="1416685"/>
            <a:ext cx="4501515" cy="583565"/>
          </a:xfrm>
          <a:prstGeom prst="rect">
            <a:avLst/>
          </a:prstGeom>
          <a:noFill/>
        </p:spPr>
        <p:txBody>
          <a:bodyPr wrap="square" rtlCol="0">
            <a:spAutoFit/>
          </a:bodyPr>
          <a:lstStyle/>
          <a:p>
            <a:pPr algn="l"/>
            <a:r>
              <a:rPr lang="en-US" sz="3200">
                <a:solidFill>
                  <a:srgbClr val="2D3D54"/>
                </a:solidFill>
              </a:rPr>
              <a:t>PE=Price/Earnings</a:t>
            </a:r>
          </a:p>
        </p:txBody>
      </p:sp>
      <p:pic>
        <p:nvPicPr>
          <p:cNvPr id="4" name="Picture 3" descr="Screenshot 2023-05-29 at 21.08.44"/>
          <p:cNvPicPr>
            <a:picLocks noChangeAspect="1"/>
          </p:cNvPicPr>
          <p:nvPr/>
        </p:nvPicPr>
        <p:blipFill>
          <a:blip r:embed="rId4"/>
          <a:stretch>
            <a:fillRect/>
          </a:stretch>
        </p:blipFill>
        <p:spPr>
          <a:xfrm>
            <a:off x="8380095" y="2550795"/>
            <a:ext cx="1156335" cy="836295"/>
          </a:xfrm>
          <a:prstGeom prst="rect">
            <a:avLst/>
          </a:prstGeom>
        </p:spPr>
      </p:pic>
      <p:pic>
        <p:nvPicPr>
          <p:cNvPr id="6" name="Picture 5" descr="Screenshot 2023-05-29 at 21.08.23"/>
          <p:cNvPicPr>
            <a:picLocks noChangeAspect="1"/>
          </p:cNvPicPr>
          <p:nvPr/>
        </p:nvPicPr>
        <p:blipFill>
          <a:blip r:embed="rId5"/>
          <a:stretch>
            <a:fillRect/>
          </a:stretch>
        </p:blipFill>
        <p:spPr>
          <a:xfrm>
            <a:off x="2572385" y="2550795"/>
            <a:ext cx="1156335" cy="836295"/>
          </a:xfrm>
          <a:prstGeom prst="rect">
            <a:avLst/>
          </a:prstGeom>
        </p:spPr>
      </p:pic>
      <p:sp>
        <p:nvSpPr>
          <p:cNvPr id="7" name="Text Box 6"/>
          <p:cNvSpPr txBox="1"/>
          <p:nvPr/>
        </p:nvSpPr>
        <p:spPr>
          <a:xfrm>
            <a:off x="1024890" y="3937635"/>
            <a:ext cx="4501515" cy="1076325"/>
          </a:xfrm>
          <a:prstGeom prst="rect">
            <a:avLst/>
          </a:prstGeom>
          <a:noFill/>
        </p:spPr>
        <p:txBody>
          <a:bodyPr wrap="square" rtlCol="0">
            <a:spAutoFit/>
          </a:bodyPr>
          <a:lstStyle/>
          <a:p>
            <a:pPr algn="ctr"/>
            <a:r>
              <a:rPr lang="en-US" sz="3200">
                <a:solidFill>
                  <a:srgbClr val="2D3D54"/>
                </a:solidFill>
              </a:rPr>
              <a:t>relatively stable</a:t>
            </a:r>
          </a:p>
          <a:p>
            <a:pPr algn="ctr"/>
            <a:r>
              <a:rPr lang="en-US" sz="3200">
                <a:solidFill>
                  <a:srgbClr val="2D3D54"/>
                </a:solidFill>
              </a:rPr>
              <a:t>about20-40</a:t>
            </a:r>
          </a:p>
        </p:txBody>
      </p:sp>
      <p:sp>
        <p:nvSpPr>
          <p:cNvPr id="8" name="Text Box 7"/>
          <p:cNvSpPr txBox="1"/>
          <p:nvPr/>
        </p:nvSpPr>
        <p:spPr>
          <a:xfrm>
            <a:off x="6707505" y="3937635"/>
            <a:ext cx="4501515" cy="1076325"/>
          </a:xfrm>
          <a:prstGeom prst="rect">
            <a:avLst/>
          </a:prstGeom>
          <a:noFill/>
        </p:spPr>
        <p:txBody>
          <a:bodyPr wrap="square" rtlCol="0">
            <a:spAutoFit/>
          </a:bodyPr>
          <a:lstStyle/>
          <a:p>
            <a:pPr algn="ctr"/>
            <a:r>
              <a:rPr lang="en-US" sz="3200" dirty="0">
                <a:solidFill>
                  <a:srgbClr val="2D3D54"/>
                </a:solidFill>
              </a:rPr>
              <a:t>ridiculous number</a:t>
            </a:r>
          </a:p>
          <a:p>
            <a:pPr algn="ctr"/>
            <a:r>
              <a:rPr lang="en-US" sz="3200" dirty="0">
                <a:solidFill>
                  <a:srgbClr val="2D3D54"/>
                </a:solidFill>
              </a:rPr>
              <a:t>such as -50+ or 1000+</a:t>
            </a: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海报"/>
          <p:cNvPicPr>
            <a:picLocks noChangeAspect="1"/>
          </p:cNvPicPr>
          <p:nvPr/>
        </p:nvPicPr>
        <p:blipFill>
          <a:blip r:embed="rId5"/>
          <a:stretch>
            <a:fillRect/>
          </a:stretch>
        </p:blipFill>
        <p:spPr>
          <a:xfrm rot="5400000" flipH="1">
            <a:off x="2667000" y="-2667000"/>
            <a:ext cx="6858000" cy="12192000"/>
          </a:xfrm>
          <a:prstGeom prst="rect">
            <a:avLst/>
          </a:prstGeom>
        </p:spPr>
      </p:pic>
      <p:sp>
        <p:nvSpPr>
          <p:cNvPr id="31" name="PA_矩形 7"/>
          <p:cNvSpPr/>
          <p:nvPr>
            <p:custDataLst>
              <p:tags r:id="rId1"/>
            </p:custDataLst>
          </p:nvPr>
        </p:nvSpPr>
        <p:spPr>
          <a:xfrm>
            <a:off x="3526859" y="2663190"/>
            <a:ext cx="5573070" cy="880241"/>
          </a:xfrm>
          <a:prstGeom prst="rect">
            <a:avLst/>
          </a:prstGeom>
        </p:spPr>
        <p:txBody>
          <a:bodyPr wrap="square">
            <a:spAutoFit/>
          </a:bodyPr>
          <a:lstStyle/>
          <a:p>
            <a:pPr lvl="0" algn="dist" defTabSz="685800">
              <a:lnSpc>
                <a:spcPct val="120000"/>
              </a:lnSpc>
              <a:defRPr/>
            </a:pPr>
            <a:r>
              <a:rPr lang="en-US" altLang="zh-CN" sz="4800" b="1" kern="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Problem Description</a:t>
            </a:r>
            <a:endParaRPr lang="zh-CN" altLang="en-US" sz="4800" b="1" kern="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32" name="PA_矩形 8"/>
          <p:cNvSpPr/>
          <p:nvPr>
            <p:custDataLst>
              <p:tags r:id="rId2"/>
            </p:custDataLst>
          </p:nvPr>
        </p:nvSpPr>
        <p:spPr>
          <a:xfrm>
            <a:off x="3154140" y="4038269"/>
            <a:ext cx="6173890" cy="394210"/>
          </a:xfrm>
          <a:prstGeom prst="rect">
            <a:avLst/>
          </a:prstGeom>
        </p:spPr>
        <p:txBody>
          <a:bodyPr wrap="square">
            <a:spAutoFit/>
          </a:bodyPr>
          <a:lstStyle/>
          <a:p>
            <a:pPr lvl="0" algn="ctr" defTabSz="685800">
              <a:lnSpc>
                <a:spcPct val="120000"/>
              </a:lnSpc>
              <a:defRPr/>
            </a:pPr>
            <a:r>
              <a:rPr lang="en-US" altLang="zh-CN"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Why we choose the topic? What’s the reality meaning of it?</a:t>
            </a:r>
          </a:p>
        </p:txBody>
      </p:sp>
      <p:grpSp>
        <p:nvGrpSpPr>
          <p:cNvPr id="12" name="组合 11"/>
          <p:cNvGrpSpPr/>
          <p:nvPr/>
        </p:nvGrpSpPr>
        <p:grpSpPr>
          <a:xfrm>
            <a:off x="5600065" y="1316990"/>
            <a:ext cx="1113155" cy="1274445"/>
            <a:chOff x="6134" y="2728"/>
            <a:chExt cx="1753" cy="2007"/>
          </a:xfrm>
        </p:grpSpPr>
        <p:sp>
          <p:nvSpPr>
            <p:cNvPr id="5" name="椭圆 4"/>
            <p:cNvSpPr/>
            <p:nvPr/>
          </p:nvSpPr>
          <p:spPr>
            <a:xfrm>
              <a:off x="7010" y="3034"/>
              <a:ext cx="877" cy="877"/>
            </a:xfrm>
            <a:prstGeom prst="ellipse">
              <a:avLst/>
            </a:prstGeom>
            <a:solidFill>
              <a:srgbClr val="E2C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47" name="PA_矩形 7"/>
            <p:cNvSpPr/>
            <p:nvPr>
              <p:custDataLst>
                <p:tags r:id="rId3"/>
              </p:custDataLst>
            </p:nvPr>
          </p:nvSpPr>
          <p:spPr>
            <a:xfrm>
              <a:off x="6134" y="2728"/>
              <a:ext cx="1598" cy="2007"/>
            </a:xfrm>
            <a:prstGeom prst="rect">
              <a:avLst/>
            </a:prstGeom>
          </p:spPr>
          <p:txBody>
            <a:bodyPr wrap="none">
              <a:spAutoFit/>
            </a:bodyPr>
            <a:lstStyle/>
            <a:p>
              <a:pPr algn="ctr" defTabSz="685800">
                <a:lnSpc>
                  <a:spcPct val="120000"/>
                </a:lnSpc>
              </a:pPr>
              <a:r>
                <a:rPr lang="en-US" altLang="zh-CN" sz="7200" b="1" kern="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01</a:t>
              </a:r>
              <a:endParaRPr lang="zh-CN" altLang="en-US" sz="7200" b="1" kern="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cxnSp>
        <p:nvCxnSpPr>
          <p:cNvPr id="11" name="直接连接符 10"/>
          <p:cNvCxnSpPr/>
          <p:nvPr/>
        </p:nvCxnSpPr>
        <p:spPr>
          <a:xfrm>
            <a:off x="5910898" y="3776154"/>
            <a:ext cx="393896" cy="0"/>
          </a:xfrm>
          <a:prstGeom prst="line">
            <a:avLst/>
          </a:prstGeom>
          <a:ln w="28575">
            <a:solidFill>
              <a:srgbClr val="2D3D54"/>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635"/>
            <a:ext cx="12192000" cy="6860540"/>
            <a:chOff x="-16" y="-4"/>
            <a:chExt cx="19200" cy="10804"/>
          </a:xfrm>
        </p:grpSpPr>
        <p:pic>
          <p:nvPicPr>
            <p:cNvPr id="17" name="图片 16" descr="海报"/>
            <p:cNvPicPr>
              <a:picLocks noChangeAspect="1"/>
            </p:cNvPicPr>
            <p:nvPr/>
          </p:nvPicPr>
          <p:blipFill>
            <a:blip r:embed="rId3"/>
            <a:srcRect l="57162" t="61862" r="-82" b="-77"/>
            <a:stretch>
              <a:fillRect/>
            </a:stretch>
          </p:blipFill>
          <p:spPr>
            <a:xfrm rot="16200000">
              <a:off x="13882" y="-465"/>
              <a:ext cx="4840" cy="5763"/>
            </a:xfrm>
            <a:prstGeom prst="rect">
              <a:avLst/>
            </a:prstGeom>
          </p:spPr>
        </p:pic>
        <p:grpSp>
          <p:nvGrpSpPr>
            <p:cNvPr id="18" name="组合 17"/>
            <p:cNvGrpSpPr/>
            <p:nvPr/>
          </p:nvGrpSpPr>
          <p:grpSpPr>
            <a:xfrm>
              <a:off x="6927" y="404"/>
              <a:ext cx="5344" cy="1434"/>
              <a:chOff x="6927" y="404"/>
              <a:chExt cx="5344" cy="1434"/>
            </a:xfrm>
          </p:grpSpPr>
          <p:sp>
            <p:nvSpPr>
              <p:cNvPr id="31" name="PA_矩形 7"/>
              <p:cNvSpPr/>
              <p:nvPr>
                <p:custDataLst>
                  <p:tags r:id="rId1"/>
                </p:custDataLst>
              </p:nvPr>
            </p:nvSpPr>
            <p:spPr>
              <a:xfrm>
                <a:off x="6927" y="404"/>
                <a:ext cx="5344" cy="957"/>
              </a:xfrm>
              <a:prstGeom prst="rect">
                <a:avLst/>
              </a:prstGeom>
            </p:spPr>
            <p:txBody>
              <a:bodyPr wrap="none">
                <a:spAutoFit/>
              </a:bodyPr>
              <a:lstStyle/>
              <a:p>
                <a:pPr lvl="0" algn="ctr" defTabSz="685800">
                  <a:lnSpc>
                    <a:spcPct val="120000"/>
                  </a:lnSpc>
                  <a:defRPr/>
                </a:pPr>
                <a:r>
                  <a:rPr lang="en-US" altLang="zh-CN" sz="2800" b="1" kern="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Operational capacity</a:t>
                </a:r>
              </a:p>
            </p:txBody>
          </p:sp>
          <p:cxnSp>
            <p:nvCxnSpPr>
              <p:cNvPr id="33" name="直接连接符 32"/>
              <p:cNvCxnSpPr/>
              <p:nvPr/>
            </p:nvCxnSpPr>
            <p:spPr>
              <a:xfrm>
                <a:off x="9512" y="1838"/>
                <a:ext cx="393"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34" name="图片 33" descr="海报"/>
            <p:cNvPicPr>
              <a:picLocks noChangeAspect="1"/>
            </p:cNvPicPr>
            <p:nvPr/>
          </p:nvPicPr>
          <p:blipFill>
            <a:blip r:embed="rId3"/>
            <a:srcRect r="47849" b="82118"/>
            <a:stretch>
              <a:fillRect/>
            </a:stretch>
          </p:blipFill>
          <p:spPr>
            <a:xfrm rot="16200000">
              <a:off x="-1537" y="6703"/>
              <a:ext cx="5618" cy="2576"/>
            </a:xfrm>
            <a:prstGeom prst="rect">
              <a:avLst/>
            </a:prstGeom>
          </p:spPr>
        </p:pic>
      </p:grpSp>
      <p:sp>
        <p:nvSpPr>
          <p:cNvPr id="2" name="Text Box 1"/>
          <p:cNvSpPr txBox="1"/>
          <p:nvPr/>
        </p:nvSpPr>
        <p:spPr>
          <a:xfrm>
            <a:off x="897890" y="1416685"/>
            <a:ext cx="4501515" cy="583565"/>
          </a:xfrm>
          <a:prstGeom prst="rect">
            <a:avLst/>
          </a:prstGeom>
          <a:noFill/>
        </p:spPr>
        <p:txBody>
          <a:bodyPr wrap="square" rtlCol="0">
            <a:spAutoFit/>
          </a:bodyPr>
          <a:lstStyle/>
          <a:p>
            <a:pPr algn="l"/>
            <a:r>
              <a:rPr lang="en-US" sz="3200">
                <a:solidFill>
                  <a:srgbClr val="2D3D54"/>
                </a:solidFill>
              </a:rPr>
              <a:t>EPS&amp;ROE</a:t>
            </a:r>
          </a:p>
        </p:txBody>
      </p:sp>
      <p:pic>
        <p:nvPicPr>
          <p:cNvPr id="4" name="Picture 3" descr="Screenshot 2023-05-29 at 21.08.44"/>
          <p:cNvPicPr>
            <a:picLocks noChangeAspect="1"/>
          </p:cNvPicPr>
          <p:nvPr/>
        </p:nvPicPr>
        <p:blipFill>
          <a:blip r:embed="rId4"/>
          <a:stretch>
            <a:fillRect/>
          </a:stretch>
        </p:blipFill>
        <p:spPr>
          <a:xfrm>
            <a:off x="8380095" y="2550795"/>
            <a:ext cx="1156335" cy="836295"/>
          </a:xfrm>
          <a:prstGeom prst="rect">
            <a:avLst/>
          </a:prstGeom>
        </p:spPr>
      </p:pic>
      <p:pic>
        <p:nvPicPr>
          <p:cNvPr id="6" name="Picture 5" descr="Screenshot 2023-05-29 at 21.08.23"/>
          <p:cNvPicPr>
            <a:picLocks noChangeAspect="1"/>
          </p:cNvPicPr>
          <p:nvPr/>
        </p:nvPicPr>
        <p:blipFill>
          <a:blip r:embed="rId5"/>
          <a:stretch>
            <a:fillRect/>
          </a:stretch>
        </p:blipFill>
        <p:spPr>
          <a:xfrm>
            <a:off x="2572385" y="2550795"/>
            <a:ext cx="1156335" cy="836295"/>
          </a:xfrm>
          <a:prstGeom prst="rect">
            <a:avLst/>
          </a:prstGeom>
        </p:spPr>
      </p:pic>
      <p:sp>
        <p:nvSpPr>
          <p:cNvPr id="7" name="Text Box 6"/>
          <p:cNvSpPr txBox="1"/>
          <p:nvPr/>
        </p:nvSpPr>
        <p:spPr>
          <a:xfrm>
            <a:off x="1024890" y="3937635"/>
            <a:ext cx="4501515" cy="583565"/>
          </a:xfrm>
          <a:prstGeom prst="rect">
            <a:avLst/>
          </a:prstGeom>
          <a:noFill/>
        </p:spPr>
        <p:txBody>
          <a:bodyPr wrap="square" rtlCol="0">
            <a:spAutoFit/>
          </a:bodyPr>
          <a:lstStyle/>
          <a:p>
            <a:pPr algn="ctr"/>
            <a:r>
              <a:rPr lang="en-US" sz="3200">
                <a:solidFill>
                  <a:srgbClr val="2D3D54"/>
                </a:solidFill>
              </a:rPr>
              <a:t>high</a:t>
            </a:r>
          </a:p>
        </p:txBody>
      </p:sp>
      <p:sp>
        <p:nvSpPr>
          <p:cNvPr id="8" name="Text Box 7"/>
          <p:cNvSpPr txBox="1"/>
          <p:nvPr/>
        </p:nvSpPr>
        <p:spPr>
          <a:xfrm>
            <a:off x="6707505" y="3937635"/>
            <a:ext cx="4501515" cy="583565"/>
          </a:xfrm>
          <a:prstGeom prst="rect">
            <a:avLst/>
          </a:prstGeom>
          <a:noFill/>
        </p:spPr>
        <p:txBody>
          <a:bodyPr wrap="square" rtlCol="0">
            <a:spAutoFit/>
          </a:bodyPr>
          <a:lstStyle/>
          <a:p>
            <a:pPr algn="ctr"/>
            <a:r>
              <a:rPr lang="en-US" sz="3200" dirty="0">
                <a:solidFill>
                  <a:srgbClr val="2D3D54"/>
                </a:solidFill>
              </a:rPr>
              <a:t>low or even negative</a:t>
            </a: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635"/>
            <a:ext cx="12192000" cy="6860540"/>
            <a:chOff x="-16" y="-4"/>
            <a:chExt cx="19200" cy="10804"/>
          </a:xfrm>
        </p:grpSpPr>
        <p:pic>
          <p:nvPicPr>
            <p:cNvPr id="17" name="图片 16" descr="海报"/>
            <p:cNvPicPr>
              <a:picLocks noChangeAspect="1"/>
            </p:cNvPicPr>
            <p:nvPr/>
          </p:nvPicPr>
          <p:blipFill>
            <a:blip r:embed="rId3"/>
            <a:srcRect l="57162" t="61862" r="-82" b="-77"/>
            <a:stretch>
              <a:fillRect/>
            </a:stretch>
          </p:blipFill>
          <p:spPr>
            <a:xfrm rot="16200000">
              <a:off x="13882" y="-465"/>
              <a:ext cx="4840" cy="5763"/>
            </a:xfrm>
            <a:prstGeom prst="rect">
              <a:avLst/>
            </a:prstGeom>
          </p:spPr>
        </p:pic>
        <p:grpSp>
          <p:nvGrpSpPr>
            <p:cNvPr id="18" name="组合 17"/>
            <p:cNvGrpSpPr/>
            <p:nvPr/>
          </p:nvGrpSpPr>
          <p:grpSpPr>
            <a:xfrm>
              <a:off x="8380" y="404"/>
              <a:ext cx="2439" cy="1434"/>
              <a:chOff x="8380" y="404"/>
              <a:chExt cx="2439" cy="1434"/>
            </a:xfrm>
          </p:grpSpPr>
          <p:sp>
            <p:nvSpPr>
              <p:cNvPr id="31" name="PA_矩形 7"/>
              <p:cNvSpPr/>
              <p:nvPr>
                <p:custDataLst>
                  <p:tags r:id="rId1"/>
                </p:custDataLst>
              </p:nvPr>
            </p:nvSpPr>
            <p:spPr>
              <a:xfrm>
                <a:off x="8380" y="404"/>
                <a:ext cx="2439" cy="957"/>
              </a:xfrm>
              <a:prstGeom prst="rect">
                <a:avLst/>
              </a:prstGeom>
            </p:spPr>
            <p:txBody>
              <a:bodyPr wrap="none">
                <a:spAutoFit/>
              </a:bodyPr>
              <a:lstStyle/>
              <a:p>
                <a:pPr lvl="0" algn="ctr" defTabSz="685800">
                  <a:lnSpc>
                    <a:spcPct val="120000"/>
                  </a:lnSpc>
                  <a:defRPr/>
                </a:pPr>
                <a:r>
                  <a:rPr lang="en-US" altLang="zh-CN" sz="2800" b="1" kern="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Solvency</a:t>
                </a:r>
              </a:p>
            </p:txBody>
          </p:sp>
          <p:cxnSp>
            <p:nvCxnSpPr>
              <p:cNvPr id="33" name="直接连接符 32"/>
              <p:cNvCxnSpPr/>
              <p:nvPr/>
            </p:nvCxnSpPr>
            <p:spPr>
              <a:xfrm>
                <a:off x="9512" y="1838"/>
                <a:ext cx="393"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34" name="图片 33" descr="海报"/>
            <p:cNvPicPr>
              <a:picLocks noChangeAspect="1"/>
            </p:cNvPicPr>
            <p:nvPr/>
          </p:nvPicPr>
          <p:blipFill>
            <a:blip r:embed="rId3"/>
            <a:srcRect r="47849" b="82118"/>
            <a:stretch>
              <a:fillRect/>
            </a:stretch>
          </p:blipFill>
          <p:spPr>
            <a:xfrm rot="16200000">
              <a:off x="-1537" y="6703"/>
              <a:ext cx="5618" cy="2576"/>
            </a:xfrm>
            <a:prstGeom prst="rect">
              <a:avLst/>
            </a:prstGeom>
          </p:spPr>
        </p:pic>
      </p:grpSp>
      <p:sp>
        <p:nvSpPr>
          <p:cNvPr id="2" name="Text Box 1"/>
          <p:cNvSpPr txBox="1"/>
          <p:nvPr/>
        </p:nvSpPr>
        <p:spPr>
          <a:xfrm>
            <a:off x="897890" y="1416685"/>
            <a:ext cx="4501515" cy="583565"/>
          </a:xfrm>
          <a:prstGeom prst="rect">
            <a:avLst/>
          </a:prstGeom>
          <a:noFill/>
        </p:spPr>
        <p:txBody>
          <a:bodyPr wrap="square" rtlCol="0">
            <a:spAutoFit/>
          </a:bodyPr>
          <a:lstStyle/>
          <a:p>
            <a:pPr algn="l"/>
            <a:r>
              <a:rPr lang="en-US" sz="3200">
                <a:solidFill>
                  <a:srgbClr val="2D3D54"/>
                </a:solidFill>
              </a:rPr>
              <a:t>E</a:t>
            </a:r>
            <a:r>
              <a:rPr lang="en-US" sz="3200">
                <a:solidFill>
                  <a:srgbClr val="2D3D54"/>
                </a:solidFill>
                <a:sym typeface="+mn-ea"/>
              </a:rPr>
              <a:t>quity multiplier</a:t>
            </a:r>
          </a:p>
        </p:txBody>
      </p:sp>
      <p:pic>
        <p:nvPicPr>
          <p:cNvPr id="4" name="Picture 3" descr="Screenshot 2023-05-29 at 21.08.44"/>
          <p:cNvPicPr>
            <a:picLocks noChangeAspect="1"/>
          </p:cNvPicPr>
          <p:nvPr/>
        </p:nvPicPr>
        <p:blipFill>
          <a:blip r:embed="rId4"/>
          <a:stretch>
            <a:fillRect/>
          </a:stretch>
        </p:blipFill>
        <p:spPr>
          <a:xfrm>
            <a:off x="8380095" y="2550795"/>
            <a:ext cx="1156335" cy="836295"/>
          </a:xfrm>
          <a:prstGeom prst="rect">
            <a:avLst/>
          </a:prstGeom>
        </p:spPr>
      </p:pic>
      <p:pic>
        <p:nvPicPr>
          <p:cNvPr id="6" name="Picture 5" descr="Screenshot 2023-05-29 at 21.08.23"/>
          <p:cNvPicPr>
            <a:picLocks noChangeAspect="1"/>
          </p:cNvPicPr>
          <p:nvPr/>
        </p:nvPicPr>
        <p:blipFill>
          <a:blip r:embed="rId5"/>
          <a:stretch>
            <a:fillRect/>
          </a:stretch>
        </p:blipFill>
        <p:spPr>
          <a:xfrm>
            <a:off x="2572385" y="2550795"/>
            <a:ext cx="1156335" cy="836295"/>
          </a:xfrm>
          <a:prstGeom prst="rect">
            <a:avLst/>
          </a:prstGeom>
        </p:spPr>
      </p:pic>
      <p:sp>
        <p:nvSpPr>
          <p:cNvPr id="8" name="Text Box 7"/>
          <p:cNvSpPr txBox="1"/>
          <p:nvPr/>
        </p:nvSpPr>
        <p:spPr>
          <a:xfrm>
            <a:off x="4030980" y="3898265"/>
            <a:ext cx="4501515" cy="583565"/>
          </a:xfrm>
          <a:prstGeom prst="rect">
            <a:avLst/>
          </a:prstGeom>
          <a:noFill/>
        </p:spPr>
        <p:txBody>
          <a:bodyPr wrap="square" rtlCol="0">
            <a:spAutoFit/>
          </a:bodyPr>
          <a:lstStyle/>
          <a:p>
            <a:pPr algn="ctr"/>
            <a:r>
              <a:rPr lang="en-US" sz="3200">
                <a:solidFill>
                  <a:srgbClr val="2D3D54"/>
                </a:solidFill>
              </a:rPr>
              <a:t>no obvious different</a:t>
            </a: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635"/>
            <a:ext cx="12192000" cy="6860540"/>
            <a:chOff x="-16" y="-4"/>
            <a:chExt cx="19200" cy="10804"/>
          </a:xfrm>
        </p:grpSpPr>
        <p:pic>
          <p:nvPicPr>
            <p:cNvPr id="17" name="图片 16" descr="海报"/>
            <p:cNvPicPr>
              <a:picLocks noChangeAspect="1"/>
            </p:cNvPicPr>
            <p:nvPr/>
          </p:nvPicPr>
          <p:blipFill>
            <a:blip r:embed="rId3"/>
            <a:srcRect l="57162" t="61862" r="-82" b="-77"/>
            <a:stretch>
              <a:fillRect/>
            </a:stretch>
          </p:blipFill>
          <p:spPr>
            <a:xfrm rot="16200000">
              <a:off x="13882" y="-465"/>
              <a:ext cx="4840" cy="5763"/>
            </a:xfrm>
            <a:prstGeom prst="rect">
              <a:avLst/>
            </a:prstGeom>
          </p:spPr>
        </p:pic>
        <p:grpSp>
          <p:nvGrpSpPr>
            <p:cNvPr id="18" name="组合 17"/>
            <p:cNvGrpSpPr/>
            <p:nvPr/>
          </p:nvGrpSpPr>
          <p:grpSpPr>
            <a:xfrm>
              <a:off x="8380" y="404"/>
              <a:ext cx="2439" cy="1434"/>
              <a:chOff x="8380" y="404"/>
              <a:chExt cx="2439" cy="1434"/>
            </a:xfrm>
          </p:grpSpPr>
          <p:sp>
            <p:nvSpPr>
              <p:cNvPr id="31" name="PA_矩形 7"/>
              <p:cNvSpPr/>
              <p:nvPr>
                <p:custDataLst>
                  <p:tags r:id="rId1"/>
                </p:custDataLst>
              </p:nvPr>
            </p:nvSpPr>
            <p:spPr>
              <a:xfrm>
                <a:off x="8380" y="404"/>
                <a:ext cx="2439" cy="957"/>
              </a:xfrm>
              <a:prstGeom prst="rect">
                <a:avLst/>
              </a:prstGeom>
            </p:spPr>
            <p:txBody>
              <a:bodyPr wrap="none">
                <a:spAutoFit/>
              </a:bodyPr>
              <a:lstStyle/>
              <a:p>
                <a:pPr lvl="0" algn="ctr" defTabSz="685800">
                  <a:lnSpc>
                    <a:spcPct val="120000"/>
                  </a:lnSpc>
                  <a:defRPr/>
                </a:pPr>
                <a:r>
                  <a:rPr lang="en-US" altLang="zh-CN" sz="2800" b="1" kern="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Solvency</a:t>
                </a:r>
              </a:p>
            </p:txBody>
          </p:sp>
          <p:cxnSp>
            <p:nvCxnSpPr>
              <p:cNvPr id="33" name="直接连接符 32"/>
              <p:cNvCxnSpPr/>
              <p:nvPr/>
            </p:nvCxnSpPr>
            <p:spPr>
              <a:xfrm>
                <a:off x="9512" y="1838"/>
                <a:ext cx="393"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34" name="图片 33" descr="海报"/>
            <p:cNvPicPr>
              <a:picLocks noChangeAspect="1"/>
            </p:cNvPicPr>
            <p:nvPr/>
          </p:nvPicPr>
          <p:blipFill>
            <a:blip r:embed="rId3"/>
            <a:srcRect r="47849" b="82118"/>
            <a:stretch>
              <a:fillRect/>
            </a:stretch>
          </p:blipFill>
          <p:spPr>
            <a:xfrm rot="16200000">
              <a:off x="-1537" y="6703"/>
              <a:ext cx="5618" cy="2576"/>
            </a:xfrm>
            <a:prstGeom prst="rect">
              <a:avLst/>
            </a:prstGeom>
          </p:spPr>
        </p:pic>
      </p:grpSp>
      <p:sp>
        <p:nvSpPr>
          <p:cNvPr id="2" name="Text Box 1"/>
          <p:cNvSpPr txBox="1"/>
          <p:nvPr/>
        </p:nvSpPr>
        <p:spPr>
          <a:xfrm>
            <a:off x="897890" y="1416685"/>
            <a:ext cx="7192010" cy="583565"/>
          </a:xfrm>
          <a:prstGeom prst="rect">
            <a:avLst/>
          </a:prstGeom>
          <a:noFill/>
        </p:spPr>
        <p:txBody>
          <a:bodyPr wrap="square" rtlCol="0">
            <a:spAutoFit/>
          </a:bodyPr>
          <a:lstStyle/>
          <a:p>
            <a:pPr algn="l"/>
            <a:r>
              <a:rPr lang="en-US" sz="3200">
                <a:solidFill>
                  <a:srgbClr val="2D3D54"/>
                </a:solidFill>
                <a:sym typeface="+mn-ea"/>
              </a:rPr>
              <a:t>Current liabilities/liabilities</a:t>
            </a:r>
          </a:p>
        </p:txBody>
      </p:sp>
      <p:pic>
        <p:nvPicPr>
          <p:cNvPr id="4" name="Picture 3" descr="Screenshot 2023-05-29 at 21.08.44"/>
          <p:cNvPicPr>
            <a:picLocks noChangeAspect="1"/>
          </p:cNvPicPr>
          <p:nvPr/>
        </p:nvPicPr>
        <p:blipFill>
          <a:blip r:embed="rId4"/>
          <a:stretch>
            <a:fillRect/>
          </a:stretch>
        </p:blipFill>
        <p:spPr>
          <a:xfrm>
            <a:off x="8380095" y="2550795"/>
            <a:ext cx="1156335" cy="836295"/>
          </a:xfrm>
          <a:prstGeom prst="rect">
            <a:avLst/>
          </a:prstGeom>
        </p:spPr>
      </p:pic>
      <p:pic>
        <p:nvPicPr>
          <p:cNvPr id="6" name="Picture 5" descr="Screenshot 2023-05-29 at 21.08.23"/>
          <p:cNvPicPr>
            <a:picLocks noChangeAspect="1"/>
          </p:cNvPicPr>
          <p:nvPr/>
        </p:nvPicPr>
        <p:blipFill>
          <a:blip r:embed="rId5"/>
          <a:stretch>
            <a:fillRect/>
          </a:stretch>
        </p:blipFill>
        <p:spPr>
          <a:xfrm>
            <a:off x="2572385" y="2550795"/>
            <a:ext cx="1156335" cy="836295"/>
          </a:xfrm>
          <a:prstGeom prst="rect">
            <a:avLst/>
          </a:prstGeom>
        </p:spPr>
      </p:pic>
      <p:sp>
        <p:nvSpPr>
          <p:cNvPr id="7" name="Text Box 6"/>
          <p:cNvSpPr txBox="1"/>
          <p:nvPr/>
        </p:nvSpPr>
        <p:spPr>
          <a:xfrm>
            <a:off x="1024890" y="3937635"/>
            <a:ext cx="4501515" cy="583565"/>
          </a:xfrm>
          <a:prstGeom prst="rect">
            <a:avLst/>
          </a:prstGeom>
          <a:noFill/>
        </p:spPr>
        <p:txBody>
          <a:bodyPr wrap="square" rtlCol="0">
            <a:spAutoFit/>
          </a:bodyPr>
          <a:lstStyle/>
          <a:p>
            <a:pPr algn="ctr"/>
            <a:r>
              <a:rPr lang="en-US" sz="3200">
                <a:solidFill>
                  <a:srgbClr val="2D3D54"/>
                </a:solidFill>
              </a:rPr>
              <a:t>relatively low</a:t>
            </a:r>
          </a:p>
        </p:txBody>
      </p:sp>
      <p:sp>
        <p:nvSpPr>
          <p:cNvPr id="8" name="Text Box 7"/>
          <p:cNvSpPr txBox="1"/>
          <p:nvPr/>
        </p:nvSpPr>
        <p:spPr>
          <a:xfrm>
            <a:off x="6707505" y="3937635"/>
            <a:ext cx="4501515" cy="583565"/>
          </a:xfrm>
          <a:prstGeom prst="rect">
            <a:avLst/>
          </a:prstGeom>
          <a:noFill/>
        </p:spPr>
        <p:txBody>
          <a:bodyPr wrap="square" rtlCol="0">
            <a:spAutoFit/>
          </a:bodyPr>
          <a:lstStyle/>
          <a:p>
            <a:pPr algn="ctr"/>
            <a:r>
              <a:rPr lang="en-US" sz="3200">
                <a:solidFill>
                  <a:srgbClr val="2D3D54"/>
                </a:solidFill>
              </a:rPr>
              <a:t>more than half</a:t>
            </a: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635"/>
            <a:ext cx="12192000" cy="6860540"/>
            <a:chOff x="-16" y="-4"/>
            <a:chExt cx="19200" cy="10804"/>
          </a:xfrm>
        </p:grpSpPr>
        <p:pic>
          <p:nvPicPr>
            <p:cNvPr id="17" name="图片 16" descr="海报"/>
            <p:cNvPicPr>
              <a:picLocks noChangeAspect="1"/>
            </p:cNvPicPr>
            <p:nvPr/>
          </p:nvPicPr>
          <p:blipFill>
            <a:blip r:embed="rId3"/>
            <a:srcRect l="57162" t="61862" r="-82" b="-77"/>
            <a:stretch>
              <a:fillRect/>
            </a:stretch>
          </p:blipFill>
          <p:spPr>
            <a:xfrm rot="16200000">
              <a:off x="13882" y="-465"/>
              <a:ext cx="4840" cy="5763"/>
            </a:xfrm>
            <a:prstGeom prst="rect">
              <a:avLst/>
            </a:prstGeom>
          </p:spPr>
        </p:pic>
        <p:grpSp>
          <p:nvGrpSpPr>
            <p:cNvPr id="18" name="组合 17"/>
            <p:cNvGrpSpPr/>
            <p:nvPr/>
          </p:nvGrpSpPr>
          <p:grpSpPr>
            <a:xfrm>
              <a:off x="8379" y="404"/>
              <a:ext cx="2439" cy="1434"/>
              <a:chOff x="8379" y="404"/>
              <a:chExt cx="2439" cy="1434"/>
            </a:xfrm>
          </p:grpSpPr>
          <p:sp>
            <p:nvSpPr>
              <p:cNvPr id="31" name="PA_矩形 7"/>
              <p:cNvSpPr/>
              <p:nvPr>
                <p:custDataLst>
                  <p:tags r:id="rId1"/>
                </p:custDataLst>
              </p:nvPr>
            </p:nvSpPr>
            <p:spPr>
              <a:xfrm>
                <a:off x="8379" y="404"/>
                <a:ext cx="2439" cy="957"/>
              </a:xfrm>
              <a:prstGeom prst="rect">
                <a:avLst/>
              </a:prstGeom>
            </p:spPr>
            <p:txBody>
              <a:bodyPr wrap="none">
                <a:spAutoFit/>
              </a:bodyPr>
              <a:lstStyle/>
              <a:p>
                <a:pPr lvl="0" algn="ctr" defTabSz="685800">
                  <a:lnSpc>
                    <a:spcPct val="120000"/>
                  </a:lnSpc>
                  <a:defRPr/>
                </a:pPr>
                <a:r>
                  <a:rPr lang="en-US" altLang="zh-CN" sz="2800" b="1" kern="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Solvency</a:t>
                </a:r>
              </a:p>
            </p:txBody>
          </p:sp>
          <p:cxnSp>
            <p:nvCxnSpPr>
              <p:cNvPr id="33" name="直接连接符 32"/>
              <p:cNvCxnSpPr/>
              <p:nvPr/>
            </p:nvCxnSpPr>
            <p:spPr>
              <a:xfrm>
                <a:off x="9512" y="1838"/>
                <a:ext cx="393"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34" name="图片 33" descr="海报"/>
            <p:cNvPicPr>
              <a:picLocks noChangeAspect="1"/>
            </p:cNvPicPr>
            <p:nvPr/>
          </p:nvPicPr>
          <p:blipFill>
            <a:blip r:embed="rId3"/>
            <a:srcRect r="47849" b="82118"/>
            <a:stretch>
              <a:fillRect/>
            </a:stretch>
          </p:blipFill>
          <p:spPr>
            <a:xfrm rot="16200000">
              <a:off x="-1537" y="6703"/>
              <a:ext cx="5618" cy="2576"/>
            </a:xfrm>
            <a:prstGeom prst="rect">
              <a:avLst/>
            </a:prstGeom>
          </p:spPr>
        </p:pic>
      </p:grpSp>
      <p:sp>
        <p:nvSpPr>
          <p:cNvPr id="2" name="Text Box 1"/>
          <p:cNvSpPr txBox="1"/>
          <p:nvPr/>
        </p:nvSpPr>
        <p:spPr>
          <a:xfrm>
            <a:off x="897890" y="1416685"/>
            <a:ext cx="4501515" cy="583565"/>
          </a:xfrm>
          <a:prstGeom prst="rect">
            <a:avLst/>
          </a:prstGeom>
          <a:noFill/>
        </p:spPr>
        <p:txBody>
          <a:bodyPr wrap="square" rtlCol="0">
            <a:spAutoFit/>
          </a:bodyPr>
          <a:lstStyle/>
          <a:p>
            <a:pPr algn="l"/>
            <a:r>
              <a:rPr lang="en-US" sz="3200">
                <a:solidFill>
                  <a:srgbClr val="2D3D54"/>
                </a:solidFill>
                <a:sym typeface="+mn-ea"/>
              </a:rPr>
              <a:t>Current ratio</a:t>
            </a:r>
          </a:p>
        </p:txBody>
      </p:sp>
      <p:pic>
        <p:nvPicPr>
          <p:cNvPr id="4" name="Picture 3" descr="Screenshot 2023-05-29 at 21.08.44"/>
          <p:cNvPicPr>
            <a:picLocks noChangeAspect="1"/>
          </p:cNvPicPr>
          <p:nvPr/>
        </p:nvPicPr>
        <p:blipFill>
          <a:blip r:embed="rId4"/>
          <a:stretch>
            <a:fillRect/>
          </a:stretch>
        </p:blipFill>
        <p:spPr>
          <a:xfrm>
            <a:off x="8380095" y="2550795"/>
            <a:ext cx="1156335" cy="836295"/>
          </a:xfrm>
          <a:prstGeom prst="rect">
            <a:avLst/>
          </a:prstGeom>
        </p:spPr>
      </p:pic>
      <p:pic>
        <p:nvPicPr>
          <p:cNvPr id="6" name="Picture 5" descr="Screenshot 2023-05-29 at 21.08.23"/>
          <p:cNvPicPr>
            <a:picLocks noChangeAspect="1"/>
          </p:cNvPicPr>
          <p:nvPr/>
        </p:nvPicPr>
        <p:blipFill>
          <a:blip r:embed="rId5"/>
          <a:stretch>
            <a:fillRect/>
          </a:stretch>
        </p:blipFill>
        <p:spPr>
          <a:xfrm>
            <a:off x="2572385" y="2550795"/>
            <a:ext cx="1156335" cy="836295"/>
          </a:xfrm>
          <a:prstGeom prst="rect">
            <a:avLst/>
          </a:prstGeom>
        </p:spPr>
      </p:pic>
      <p:sp>
        <p:nvSpPr>
          <p:cNvPr id="7" name="Text Box 6"/>
          <p:cNvSpPr txBox="1"/>
          <p:nvPr/>
        </p:nvSpPr>
        <p:spPr>
          <a:xfrm>
            <a:off x="1024890" y="3937635"/>
            <a:ext cx="4501515" cy="1076325"/>
          </a:xfrm>
          <a:prstGeom prst="rect">
            <a:avLst/>
          </a:prstGeom>
          <a:noFill/>
        </p:spPr>
        <p:txBody>
          <a:bodyPr wrap="square" rtlCol="0">
            <a:spAutoFit/>
          </a:bodyPr>
          <a:lstStyle/>
          <a:p>
            <a:pPr algn="ctr"/>
            <a:r>
              <a:rPr lang="en-US" sz="3200">
                <a:solidFill>
                  <a:srgbClr val="2D3D54"/>
                </a:solidFill>
              </a:rPr>
              <a:t>about 2</a:t>
            </a:r>
          </a:p>
          <a:p>
            <a:pPr algn="ctr"/>
            <a:r>
              <a:rPr lang="en-US" sz="3200">
                <a:solidFill>
                  <a:srgbClr val="2D3D54"/>
                </a:solidFill>
              </a:rPr>
              <a:t>a perfect range</a:t>
            </a:r>
          </a:p>
        </p:txBody>
      </p:sp>
      <p:sp>
        <p:nvSpPr>
          <p:cNvPr id="8" name="Text Box 7"/>
          <p:cNvSpPr txBox="1"/>
          <p:nvPr/>
        </p:nvSpPr>
        <p:spPr>
          <a:xfrm>
            <a:off x="6707505" y="3937635"/>
            <a:ext cx="4501515" cy="583565"/>
          </a:xfrm>
          <a:prstGeom prst="rect">
            <a:avLst/>
          </a:prstGeom>
          <a:noFill/>
        </p:spPr>
        <p:txBody>
          <a:bodyPr wrap="square" rtlCol="0">
            <a:spAutoFit/>
          </a:bodyPr>
          <a:lstStyle/>
          <a:p>
            <a:pPr algn="ctr"/>
            <a:r>
              <a:rPr lang="en-US" sz="3200">
                <a:solidFill>
                  <a:srgbClr val="2D3D54"/>
                </a:solidFill>
              </a:rPr>
              <a:t>very low </a:t>
            </a: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0" y="-2540"/>
            <a:ext cx="12202795" cy="6860540"/>
            <a:chOff x="-16" y="-4"/>
            <a:chExt cx="19217" cy="10804"/>
          </a:xfrm>
        </p:grpSpPr>
        <p:pic>
          <p:nvPicPr>
            <p:cNvPr id="54" name="图片 53" descr="海报"/>
            <p:cNvPicPr>
              <a:picLocks noChangeAspect="1"/>
            </p:cNvPicPr>
            <p:nvPr/>
          </p:nvPicPr>
          <p:blipFill>
            <a:blip r:embed="rId5"/>
            <a:srcRect l="57162" t="61862" r="-82" b="-77"/>
            <a:stretch>
              <a:fillRect/>
            </a:stretch>
          </p:blipFill>
          <p:spPr>
            <a:xfrm rot="16200000">
              <a:off x="13899" y="-465"/>
              <a:ext cx="4840" cy="5763"/>
            </a:xfrm>
            <a:prstGeom prst="rect">
              <a:avLst/>
            </a:prstGeom>
          </p:spPr>
        </p:pic>
        <p:grpSp>
          <p:nvGrpSpPr>
            <p:cNvPr id="23" name="组合 22"/>
            <p:cNvGrpSpPr/>
            <p:nvPr/>
          </p:nvGrpSpPr>
          <p:grpSpPr>
            <a:xfrm>
              <a:off x="8756" y="426"/>
              <a:ext cx="1887" cy="1412"/>
              <a:chOff x="8756" y="426"/>
              <a:chExt cx="1887" cy="1412"/>
            </a:xfrm>
          </p:grpSpPr>
          <p:sp>
            <p:nvSpPr>
              <p:cNvPr id="49" name="PA_矩形 7"/>
              <p:cNvSpPr/>
              <p:nvPr>
                <p:custDataLst>
                  <p:tags r:id="rId3"/>
                </p:custDataLst>
              </p:nvPr>
            </p:nvSpPr>
            <p:spPr>
              <a:xfrm>
                <a:off x="8756" y="426"/>
                <a:ext cx="1887" cy="957"/>
              </a:xfrm>
              <a:prstGeom prst="rect">
                <a:avLst/>
              </a:prstGeom>
            </p:spPr>
            <p:txBody>
              <a:bodyPr wrap="none">
                <a:spAutoFit/>
              </a:bodyPr>
              <a:lstStyle/>
              <a:p>
                <a:pPr lvl="0" algn="ctr" defTabSz="685800">
                  <a:lnSpc>
                    <a:spcPct val="120000"/>
                  </a:lnSpc>
                  <a:defRPr/>
                </a:pPr>
                <a:r>
                  <a:rPr lang="en-US" altLang="zh-CN" sz="2800" b="1" kern="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Insight</a:t>
                </a:r>
              </a:p>
            </p:txBody>
          </p:sp>
          <p:cxnSp>
            <p:nvCxnSpPr>
              <p:cNvPr id="26" name="直接连接符 25"/>
              <p:cNvCxnSpPr/>
              <p:nvPr/>
            </p:nvCxnSpPr>
            <p:spPr>
              <a:xfrm>
                <a:off x="9512" y="1838"/>
                <a:ext cx="393"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descr="海报"/>
            <p:cNvPicPr>
              <a:picLocks noChangeAspect="1"/>
            </p:cNvPicPr>
            <p:nvPr/>
          </p:nvPicPr>
          <p:blipFill>
            <a:blip r:embed="rId5"/>
            <a:srcRect r="47849" b="82118"/>
            <a:stretch>
              <a:fillRect/>
            </a:stretch>
          </p:blipFill>
          <p:spPr>
            <a:xfrm rot="16200000">
              <a:off x="-1537" y="6703"/>
              <a:ext cx="5618" cy="2576"/>
            </a:xfrm>
            <a:prstGeom prst="rect">
              <a:avLst/>
            </a:prstGeom>
          </p:spPr>
        </p:pic>
      </p:grpSp>
      <p:grpSp>
        <p:nvGrpSpPr>
          <p:cNvPr id="2" name="Group 64"/>
          <p:cNvGrpSpPr/>
          <p:nvPr/>
        </p:nvGrpSpPr>
        <p:grpSpPr>
          <a:xfrm>
            <a:off x="2570480" y="2013585"/>
            <a:ext cx="2835910" cy="1621790"/>
            <a:chOff x="1595131" y="1596599"/>
            <a:chExt cx="2836228" cy="1621972"/>
          </a:xfrm>
        </p:grpSpPr>
        <p:pic>
          <p:nvPicPr>
            <p:cNvPr id="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16039" y="1817507"/>
              <a:ext cx="1178673" cy="117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6039" y="1817507"/>
              <a:ext cx="1178673" cy="117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16039" y="1817507"/>
              <a:ext cx="1178673" cy="117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9"/>
            <p:cNvSpPr/>
            <p:nvPr/>
          </p:nvSpPr>
          <p:spPr bwMode="auto">
            <a:xfrm>
              <a:off x="1819746" y="1818990"/>
              <a:ext cx="2611613" cy="1174966"/>
            </a:xfrm>
            <a:custGeom>
              <a:avLst/>
              <a:gdLst>
                <a:gd name="T0" fmla="*/ 2613 w 3370"/>
                <a:gd name="T1" fmla="*/ 0 h 1515"/>
                <a:gd name="T2" fmla="*/ 2018 w 3370"/>
                <a:gd name="T3" fmla="*/ 0 h 1515"/>
                <a:gd name="T4" fmla="*/ 1856 w 3370"/>
                <a:gd name="T5" fmla="*/ 0 h 1515"/>
                <a:gd name="T6" fmla="*/ 1514 w 3370"/>
                <a:gd name="T7" fmla="*/ 0 h 1515"/>
                <a:gd name="T8" fmla="*/ 1353 w 3370"/>
                <a:gd name="T9" fmla="*/ 0 h 1515"/>
                <a:gd name="T10" fmla="*/ 758 w 3370"/>
                <a:gd name="T11" fmla="*/ 0 h 1515"/>
                <a:gd name="T12" fmla="*/ 0 w 3370"/>
                <a:gd name="T13" fmla="*/ 758 h 1515"/>
                <a:gd name="T14" fmla="*/ 758 w 3370"/>
                <a:gd name="T15" fmla="*/ 1515 h 1515"/>
                <a:gd name="T16" fmla="*/ 1353 w 3370"/>
                <a:gd name="T17" fmla="*/ 1515 h 1515"/>
                <a:gd name="T18" fmla="*/ 1514 w 3370"/>
                <a:gd name="T19" fmla="*/ 1515 h 1515"/>
                <a:gd name="T20" fmla="*/ 1856 w 3370"/>
                <a:gd name="T21" fmla="*/ 1515 h 1515"/>
                <a:gd name="T22" fmla="*/ 2018 w 3370"/>
                <a:gd name="T23" fmla="*/ 1515 h 1515"/>
                <a:gd name="T24" fmla="*/ 2613 w 3370"/>
                <a:gd name="T25" fmla="*/ 1515 h 1515"/>
                <a:gd name="T26" fmla="*/ 3370 w 3370"/>
                <a:gd name="T27" fmla="*/ 758 h 1515"/>
                <a:gd name="T28" fmla="*/ 2613 w 3370"/>
                <a:gd name="T29" fmla="*/ 0 h 1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0" h="1515">
                  <a:moveTo>
                    <a:pt x="2613" y="0"/>
                  </a:moveTo>
                  <a:cubicBezTo>
                    <a:pt x="2018" y="0"/>
                    <a:pt x="2018" y="0"/>
                    <a:pt x="2018" y="0"/>
                  </a:cubicBezTo>
                  <a:cubicBezTo>
                    <a:pt x="1856" y="0"/>
                    <a:pt x="1856" y="0"/>
                    <a:pt x="1856" y="0"/>
                  </a:cubicBezTo>
                  <a:cubicBezTo>
                    <a:pt x="1514" y="0"/>
                    <a:pt x="1514" y="0"/>
                    <a:pt x="1514" y="0"/>
                  </a:cubicBezTo>
                  <a:cubicBezTo>
                    <a:pt x="1353" y="0"/>
                    <a:pt x="1353" y="0"/>
                    <a:pt x="1353" y="0"/>
                  </a:cubicBezTo>
                  <a:cubicBezTo>
                    <a:pt x="758" y="0"/>
                    <a:pt x="758" y="0"/>
                    <a:pt x="758" y="0"/>
                  </a:cubicBezTo>
                  <a:cubicBezTo>
                    <a:pt x="340" y="0"/>
                    <a:pt x="0" y="339"/>
                    <a:pt x="0" y="758"/>
                  </a:cubicBezTo>
                  <a:cubicBezTo>
                    <a:pt x="0" y="1176"/>
                    <a:pt x="340" y="1515"/>
                    <a:pt x="758" y="1515"/>
                  </a:cubicBezTo>
                  <a:cubicBezTo>
                    <a:pt x="1353" y="1515"/>
                    <a:pt x="1353" y="1515"/>
                    <a:pt x="1353" y="1515"/>
                  </a:cubicBezTo>
                  <a:cubicBezTo>
                    <a:pt x="1514" y="1515"/>
                    <a:pt x="1514" y="1515"/>
                    <a:pt x="1514" y="1515"/>
                  </a:cubicBezTo>
                  <a:cubicBezTo>
                    <a:pt x="1856" y="1515"/>
                    <a:pt x="1856" y="1515"/>
                    <a:pt x="1856" y="1515"/>
                  </a:cubicBezTo>
                  <a:cubicBezTo>
                    <a:pt x="2018" y="1515"/>
                    <a:pt x="2018" y="1515"/>
                    <a:pt x="2018" y="1515"/>
                  </a:cubicBezTo>
                  <a:cubicBezTo>
                    <a:pt x="2613" y="1515"/>
                    <a:pt x="2613" y="1515"/>
                    <a:pt x="2613" y="1515"/>
                  </a:cubicBezTo>
                  <a:cubicBezTo>
                    <a:pt x="3031" y="1515"/>
                    <a:pt x="3370" y="1176"/>
                    <a:pt x="3370" y="758"/>
                  </a:cubicBezTo>
                  <a:cubicBezTo>
                    <a:pt x="3370" y="339"/>
                    <a:pt x="3031" y="0"/>
                    <a:pt x="2613" y="0"/>
                  </a:cubicBezTo>
                  <a:close/>
                </a:path>
              </a:pathLst>
            </a:custGeom>
            <a:solidFill>
              <a:srgbClr val="8A584D">
                <a:alpha val="80000"/>
              </a:srgbClr>
            </a:solidFill>
            <a:ln>
              <a:noFill/>
            </a:ln>
          </p:spPr>
          <p:txBody>
            <a:bodyPr vert="horz" wrap="square" lIns="91428" tIns="45714" rIns="91428" bIns="45714" numCol="1" anchor="t" anchorCtr="0" compatLnSpc="1"/>
            <a:lstStyle/>
            <a:p>
              <a:pPr defTabSz="457200">
                <a:lnSpc>
                  <a:spcPct val="120000"/>
                </a:lnSpc>
              </a:pPr>
              <a:endParaRPr lang="en-US" sz="2000">
                <a:solidFill>
                  <a:schemeClr val="tx1">
                    <a:lumMod val="85000"/>
                    <a:lumOff val="1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7" name="Oval 11"/>
            <p:cNvSpPr>
              <a:spLocks noChangeArrowheads="1"/>
            </p:cNvSpPr>
            <p:nvPr/>
          </p:nvSpPr>
          <p:spPr bwMode="auto">
            <a:xfrm>
              <a:off x="1595131" y="1596599"/>
              <a:ext cx="1621232" cy="1621972"/>
            </a:xfrm>
            <a:prstGeom prst="ellipse">
              <a:avLst/>
            </a:prstGeom>
            <a:solidFill>
              <a:srgbClr val="8A584D"/>
            </a:solidFill>
            <a:ln>
              <a:noFill/>
            </a:ln>
          </p:spPr>
          <p:txBody>
            <a:bodyPr vert="horz" wrap="square" lIns="91428" tIns="45714" rIns="91428" bIns="45714" numCol="1" anchor="t" anchorCtr="0" compatLnSpc="1"/>
            <a:lstStyle/>
            <a:p>
              <a:pPr defTabSz="457200">
                <a:lnSpc>
                  <a:spcPct val="120000"/>
                </a:lnSpc>
              </a:pPr>
              <a:endParaRPr lang="en-US" sz="2000">
                <a:solidFill>
                  <a:schemeClr val="tx1">
                    <a:lumMod val="85000"/>
                    <a:lumOff val="1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8" name="Oval 12"/>
            <p:cNvSpPr>
              <a:spLocks noChangeArrowheads="1"/>
            </p:cNvSpPr>
            <p:nvPr/>
          </p:nvSpPr>
          <p:spPr bwMode="auto">
            <a:xfrm>
              <a:off x="1819746" y="1821214"/>
              <a:ext cx="1172001" cy="1173484"/>
            </a:xfrm>
            <a:prstGeom prst="ellipse">
              <a:avLst/>
            </a:prstGeom>
            <a:solidFill>
              <a:schemeClr val="bg1"/>
            </a:solidFill>
            <a:ln>
              <a:noFill/>
            </a:ln>
          </p:spPr>
          <p:txBody>
            <a:bodyPr vert="horz" wrap="square" lIns="91428" tIns="45714" rIns="91428" bIns="45714" numCol="1" anchor="t" anchorCtr="0" compatLnSpc="1"/>
            <a:lstStyle/>
            <a:p>
              <a:pPr defTabSz="457200">
                <a:lnSpc>
                  <a:spcPct val="120000"/>
                </a:lnSpc>
              </a:pPr>
              <a:endParaRPr lang="en-US" sz="2000">
                <a:solidFill>
                  <a:schemeClr val="tx1">
                    <a:lumMod val="85000"/>
                    <a:lumOff val="1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9" name="TextBox 44"/>
            <p:cNvSpPr txBox="1"/>
            <p:nvPr/>
          </p:nvSpPr>
          <p:spPr>
            <a:xfrm>
              <a:off x="2190720" y="2059566"/>
              <a:ext cx="429308" cy="682067"/>
            </a:xfrm>
            <a:prstGeom prst="rect">
              <a:avLst/>
            </a:prstGeom>
            <a:noFill/>
          </p:spPr>
          <p:txBody>
            <a:bodyPr wrap="none" rtlCol="0">
              <a:spAutoFit/>
            </a:bodyPr>
            <a:lstStyle/>
            <a:p>
              <a:pPr algn="ctr" defTabSz="457200">
                <a:lnSpc>
                  <a:spcPct val="120000"/>
                </a:lnSpc>
              </a:pPr>
              <a:r>
                <a:rPr lang="en-US" sz="3200" dirty="0">
                  <a:solidFill>
                    <a:schemeClr val="tx1">
                      <a:lumMod val="85000"/>
                      <a:lumOff val="1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A</a:t>
              </a:r>
            </a:p>
          </p:txBody>
        </p:sp>
      </p:grpSp>
      <p:grpSp>
        <p:nvGrpSpPr>
          <p:cNvPr id="10" name="Group 66"/>
          <p:cNvGrpSpPr/>
          <p:nvPr/>
        </p:nvGrpSpPr>
        <p:grpSpPr>
          <a:xfrm flipH="1">
            <a:off x="7333615" y="4263390"/>
            <a:ext cx="2835910" cy="1621790"/>
            <a:chOff x="1595131" y="1596599"/>
            <a:chExt cx="2836228" cy="1621972"/>
          </a:xfrm>
        </p:grpSpPr>
        <p:pic>
          <p:nvPicPr>
            <p:cNvPr id="1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16039" y="1817507"/>
              <a:ext cx="1178673" cy="117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6039" y="1817507"/>
              <a:ext cx="1178673" cy="117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16039" y="1817507"/>
              <a:ext cx="1178673" cy="117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Freeform 9"/>
            <p:cNvSpPr/>
            <p:nvPr/>
          </p:nvSpPr>
          <p:spPr bwMode="auto">
            <a:xfrm>
              <a:off x="1819746" y="1819625"/>
              <a:ext cx="2611613" cy="1174966"/>
            </a:xfrm>
            <a:custGeom>
              <a:avLst/>
              <a:gdLst>
                <a:gd name="T0" fmla="*/ 2613 w 3370"/>
                <a:gd name="T1" fmla="*/ 0 h 1515"/>
                <a:gd name="T2" fmla="*/ 2018 w 3370"/>
                <a:gd name="T3" fmla="*/ 0 h 1515"/>
                <a:gd name="T4" fmla="*/ 1856 w 3370"/>
                <a:gd name="T5" fmla="*/ 0 h 1515"/>
                <a:gd name="T6" fmla="*/ 1514 w 3370"/>
                <a:gd name="T7" fmla="*/ 0 h 1515"/>
                <a:gd name="T8" fmla="*/ 1353 w 3370"/>
                <a:gd name="T9" fmla="*/ 0 h 1515"/>
                <a:gd name="T10" fmla="*/ 758 w 3370"/>
                <a:gd name="T11" fmla="*/ 0 h 1515"/>
                <a:gd name="T12" fmla="*/ 0 w 3370"/>
                <a:gd name="T13" fmla="*/ 758 h 1515"/>
                <a:gd name="T14" fmla="*/ 758 w 3370"/>
                <a:gd name="T15" fmla="*/ 1515 h 1515"/>
                <a:gd name="T16" fmla="*/ 1353 w 3370"/>
                <a:gd name="T17" fmla="*/ 1515 h 1515"/>
                <a:gd name="T18" fmla="*/ 1514 w 3370"/>
                <a:gd name="T19" fmla="*/ 1515 h 1515"/>
                <a:gd name="T20" fmla="*/ 1856 w 3370"/>
                <a:gd name="T21" fmla="*/ 1515 h 1515"/>
                <a:gd name="T22" fmla="*/ 2018 w 3370"/>
                <a:gd name="T23" fmla="*/ 1515 h 1515"/>
                <a:gd name="T24" fmla="*/ 2613 w 3370"/>
                <a:gd name="T25" fmla="*/ 1515 h 1515"/>
                <a:gd name="T26" fmla="*/ 3370 w 3370"/>
                <a:gd name="T27" fmla="*/ 758 h 1515"/>
                <a:gd name="T28" fmla="*/ 2613 w 3370"/>
                <a:gd name="T29" fmla="*/ 0 h 1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0" h="1515">
                  <a:moveTo>
                    <a:pt x="2613" y="0"/>
                  </a:moveTo>
                  <a:cubicBezTo>
                    <a:pt x="2018" y="0"/>
                    <a:pt x="2018" y="0"/>
                    <a:pt x="2018" y="0"/>
                  </a:cubicBezTo>
                  <a:cubicBezTo>
                    <a:pt x="1856" y="0"/>
                    <a:pt x="1856" y="0"/>
                    <a:pt x="1856" y="0"/>
                  </a:cubicBezTo>
                  <a:cubicBezTo>
                    <a:pt x="1514" y="0"/>
                    <a:pt x="1514" y="0"/>
                    <a:pt x="1514" y="0"/>
                  </a:cubicBezTo>
                  <a:cubicBezTo>
                    <a:pt x="1353" y="0"/>
                    <a:pt x="1353" y="0"/>
                    <a:pt x="1353" y="0"/>
                  </a:cubicBezTo>
                  <a:cubicBezTo>
                    <a:pt x="758" y="0"/>
                    <a:pt x="758" y="0"/>
                    <a:pt x="758" y="0"/>
                  </a:cubicBezTo>
                  <a:cubicBezTo>
                    <a:pt x="340" y="0"/>
                    <a:pt x="0" y="339"/>
                    <a:pt x="0" y="758"/>
                  </a:cubicBezTo>
                  <a:cubicBezTo>
                    <a:pt x="0" y="1176"/>
                    <a:pt x="340" y="1515"/>
                    <a:pt x="758" y="1515"/>
                  </a:cubicBezTo>
                  <a:cubicBezTo>
                    <a:pt x="1353" y="1515"/>
                    <a:pt x="1353" y="1515"/>
                    <a:pt x="1353" y="1515"/>
                  </a:cubicBezTo>
                  <a:cubicBezTo>
                    <a:pt x="1514" y="1515"/>
                    <a:pt x="1514" y="1515"/>
                    <a:pt x="1514" y="1515"/>
                  </a:cubicBezTo>
                  <a:cubicBezTo>
                    <a:pt x="1856" y="1515"/>
                    <a:pt x="1856" y="1515"/>
                    <a:pt x="1856" y="1515"/>
                  </a:cubicBezTo>
                  <a:cubicBezTo>
                    <a:pt x="2018" y="1515"/>
                    <a:pt x="2018" y="1515"/>
                    <a:pt x="2018" y="1515"/>
                  </a:cubicBezTo>
                  <a:cubicBezTo>
                    <a:pt x="2613" y="1515"/>
                    <a:pt x="2613" y="1515"/>
                    <a:pt x="2613" y="1515"/>
                  </a:cubicBezTo>
                  <a:cubicBezTo>
                    <a:pt x="3031" y="1515"/>
                    <a:pt x="3370" y="1176"/>
                    <a:pt x="3370" y="758"/>
                  </a:cubicBezTo>
                  <a:cubicBezTo>
                    <a:pt x="3370" y="339"/>
                    <a:pt x="3031" y="0"/>
                    <a:pt x="2613" y="0"/>
                  </a:cubicBezTo>
                  <a:close/>
                </a:path>
              </a:pathLst>
            </a:custGeom>
            <a:solidFill>
              <a:srgbClr val="2D3D54">
                <a:alpha val="50000"/>
              </a:srgbClr>
            </a:solidFill>
            <a:ln>
              <a:noFill/>
            </a:ln>
          </p:spPr>
          <p:txBody>
            <a:bodyPr vert="horz" wrap="square" lIns="91428" tIns="45714" rIns="91428" bIns="45714" numCol="1" anchor="t" anchorCtr="0" compatLnSpc="1"/>
            <a:lstStyle/>
            <a:p>
              <a:pPr defTabSz="457200">
                <a:lnSpc>
                  <a:spcPct val="120000"/>
                </a:lnSpc>
              </a:pPr>
              <a:endParaRPr lang="en-US" sz="2000">
                <a:solidFill>
                  <a:schemeClr val="tx1">
                    <a:lumMod val="85000"/>
                    <a:lumOff val="1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15" name="Oval 11"/>
            <p:cNvSpPr>
              <a:spLocks noChangeArrowheads="1"/>
            </p:cNvSpPr>
            <p:nvPr/>
          </p:nvSpPr>
          <p:spPr bwMode="auto">
            <a:xfrm>
              <a:off x="1595131" y="1596599"/>
              <a:ext cx="1621232" cy="1621972"/>
            </a:xfrm>
            <a:prstGeom prst="ellipse">
              <a:avLst/>
            </a:prstGeom>
            <a:solidFill>
              <a:srgbClr val="2D3D54"/>
            </a:solidFill>
            <a:ln>
              <a:noFill/>
            </a:ln>
          </p:spPr>
          <p:txBody>
            <a:bodyPr vert="horz" wrap="square" lIns="91428" tIns="45714" rIns="91428" bIns="45714" numCol="1" anchor="t" anchorCtr="0" compatLnSpc="1"/>
            <a:lstStyle/>
            <a:p>
              <a:pPr defTabSz="457200">
                <a:lnSpc>
                  <a:spcPct val="120000"/>
                </a:lnSpc>
              </a:pPr>
              <a:endParaRPr lang="en-US" sz="2000">
                <a:solidFill>
                  <a:schemeClr val="tx1">
                    <a:lumMod val="85000"/>
                    <a:lumOff val="1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16" name="Oval 12"/>
            <p:cNvSpPr>
              <a:spLocks noChangeArrowheads="1"/>
            </p:cNvSpPr>
            <p:nvPr/>
          </p:nvSpPr>
          <p:spPr bwMode="auto">
            <a:xfrm>
              <a:off x="1819746" y="1821214"/>
              <a:ext cx="1172001" cy="1173484"/>
            </a:xfrm>
            <a:prstGeom prst="ellipse">
              <a:avLst/>
            </a:prstGeom>
            <a:solidFill>
              <a:schemeClr val="bg1"/>
            </a:solidFill>
            <a:ln>
              <a:noFill/>
            </a:ln>
          </p:spPr>
          <p:txBody>
            <a:bodyPr vert="horz" wrap="square" lIns="91428" tIns="45714" rIns="91428" bIns="45714" numCol="1" anchor="t" anchorCtr="0" compatLnSpc="1"/>
            <a:lstStyle/>
            <a:p>
              <a:pPr defTabSz="457200">
                <a:lnSpc>
                  <a:spcPct val="120000"/>
                </a:lnSpc>
              </a:pPr>
              <a:endParaRPr lang="en-US" sz="2000">
                <a:solidFill>
                  <a:schemeClr val="tx1">
                    <a:lumMod val="85000"/>
                    <a:lumOff val="1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17" name="TextBox 73"/>
            <p:cNvSpPr txBox="1"/>
            <p:nvPr/>
          </p:nvSpPr>
          <p:spPr>
            <a:xfrm>
              <a:off x="2160251" y="2062741"/>
              <a:ext cx="465507" cy="682067"/>
            </a:xfrm>
            <a:prstGeom prst="rect">
              <a:avLst/>
            </a:prstGeom>
            <a:noFill/>
          </p:spPr>
          <p:txBody>
            <a:bodyPr wrap="none" rtlCol="0">
              <a:spAutoFit/>
            </a:bodyPr>
            <a:lstStyle/>
            <a:p>
              <a:pPr algn="ctr" defTabSz="457200">
                <a:lnSpc>
                  <a:spcPct val="120000"/>
                </a:lnSpc>
              </a:pPr>
              <a:r>
                <a:rPr lang="en-US" sz="3200" dirty="0">
                  <a:solidFill>
                    <a:schemeClr val="tx1">
                      <a:lumMod val="85000"/>
                      <a:lumOff val="1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C</a:t>
              </a:r>
            </a:p>
          </p:txBody>
        </p:sp>
      </p:grpSp>
      <p:sp>
        <p:nvSpPr>
          <p:cNvPr id="18" name="PA_矩形 7"/>
          <p:cNvSpPr/>
          <p:nvPr>
            <p:custDataLst>
              <p:tags r:id="rId1"/>
            </p:custDataLst>
          </p:nvPr>
        </p:nvSpPr>
        <p:spPr>
          <a:xfrm>
            <a:off x="4319270" y="2463800"/>
            <a:ext cx="824865" cy="607695"/>
          </a:xfrm>
          <a:prstGeom prst="rect">
            <a:avLst/>
          </a:prstGeom>
        </p:spPr>
        <p:txBody>
          <a:bodyPr wrap="none">
            <a:spAutoFit/>
          </a:bodyPr>
          <a:lstStyle/>
          <a:p>
            <a:pPr lvl="0" algn="ctr" defTabSz="685800">
              <a:lnSpc>
                <a:spcPct val="120000"/>
              </a:lnSpc>
              <a:defRPr/>
            </a:pPr>
            <a:r>
              <a:rPr lang="en-US" altLang="zh-CN" sz="2800" b="1" kern="0">
                <a:solidFill>
                  <a:srgbClr val="2D3D54"/>
                </a:solidFill>
                <a:latin typeface="zihun59hao-chuangcuhei" panose="00000500000000000000" pitchFamily="2" charset="-122"/>
                <a:ea typeface="zihun59hao-chuangcuhei" panose="00000500000000000000" pitchFamily="2" charset="-122"/>
                <a:sym typeface="zihun59hao-chuangcuhei" panose="00000500000000000000" pitchFamily="2" charset="-122"/>
              </a:rPr>
              <a:t>safe</a:t>
            </a:r>
          </a:p>
        </p:txBody>
      </p:sp>
      <p:sp>
        <p:nvSpPr>
          <p:cNvPr id="19" name="PA_矩形 7"/>
          <p:cNvSpPr/>
          <p:nvPr>
            <p:custDataLst>
              <p:tags r:id="rId2"/>
            </p:custDataLst>
          </p:nvPr>
        </p:nvSpPr>
        <p:spPr>
          <a:xfrm>
            <a:off x="7498398" y="4729480"/>
            <a:ext cx="887730" cy="607695"/>
          </a:xfrm>
          <a:prstGeom prst="rect">
            <a:avLst/>
          </a:prstGeom>
        </p:spPr>
        <p:txBody>
          <a:bodyPr wrap="none">
            <a:spAutoFit/>
          </a:bodyPr>
          <a:lstStyle/>
          <a:p>
            <a:pPr lvl="0" algn="ctr" defTabSz="685800">
              <a:lnSpc>
                <a:spcPct val="120000"/>
              </a:lnSpc>
              <a:defRPr/>
            </a:pPr>
            <a:r>
              <a:rPr lang="en-US" altLang="zh-CN" sz="2800" b="1" kern="0">
                <a:solidFill>
                  <a:srgbClr val="8A584D"/>
                </a:solidFill>
                <a:latin typeface="zihun59hao-chuangcuhei" panose="00000500000000000000" pitchFamily="2" charset="-122"/>
                <a:ea typeface="zihun59hao-chuangcuhei" panose="00000500000000000000" pitchFamily="2" charset="-122"/>
                <a:sym typeface="zihun59hao-chuangcuhei" panose="00000500000000000000" pitchFamily="2" charset="-122"/>
              </a:rPr>
              <a:t>risky</a:t>
            </a: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高端商务莫兰迪配色婚礼邀请函背景海报"/>
          <p:cNvPicPr>
            <a:picLocks noChangeAspect="1"/>
          </p:cNvPicPr>
          <p:nvPr/>
        </p:nvPicPr>
        <p:blipFill>
          <a:blip r:embed="rId2"/>
          <a:stretch>
            <a:fillRect/>
          </a:stretch>
        </p:blipFill>
        <p:spPr>
          <a:xfrm rot="16200000">
            <a:off x="2668270" y="-2667000"/>
            <a:ext cx="6856730" cy="12192635"/>
          </a:xfrm>
          <a:prstGeom prst="rect">
            <a:avLst/>
          </a:prstGeom>
        </p:spPr>
      </p:pic>
      <p:sp>
        <p:nvSpPr>
          <p:cNvPr id="25" name="文本框 24"/>
          <p:cNvSpPr txBox="1"/>
          <p:nvPr/>
        </p:nvSpPr>
        <p:spPr>
          <a:xfrm>
            <a:off x="1425892" y="2785977"/>
            <a:ext cx="9340215" cy="1175706"/>
          </a:xfrm>
          <a:prstGeom prst="rect">
            <a:avLst/>
          </a:prstGeom>
          <a:noFill/>
          <a:effectLst/>
        </p:spPr>
        <p:txBody>
          <a:bodyPr wrap="square" rtlCol="0">
            <a:spAutoFit/>
          </a:bodyPr>
          <a:lstStyle/>
          <a:p>
            <a:pPr algn="ctr">
              <a:lnSpc>
                <a:spcPct val="120000"/>
              </a:lnSpc>
            </a:pPr>
            <a:r>
              <a:rPr lang="en-US" altLang="zh-CN" sz="6600" b="1" dirty="0">
                <a:solidFill>
                  <a:srgbClr val="8A584D"/>
                </a:solidFill>
                <a:effectLst/>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Thanks For Listening</a:t>
            </a:r>
            <a:endParaRPr lang="zh-CN" altLang="en-US" sz="6600" b="1" dirty="0">
              <a:solidFill>
                <a:srgbClr val="2A2B2F"/>
              </a:solidFill>
              <a:effectLst/>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14" name="文本框 13"/>
          <p:cNvSpPr txBox="1"/>
          <p:nvPr/>
        </p:nvSpPr>
        <p:spPr>
          <a:xfrm>
            <a:off x="3889655" y="1753375"/>
            <a:ext cx="4414983" cy="748923"/>
          </a:xfrm>
          <a:prstGeom prst="rect">
            <a:avLst/>
          </a:prstGeom>
          <a:noFill/>
        </p:spPr>
        <p:txBody>
          <a:bodyPr wrap="square" rtlCol="0">
            <a:spAutoFit/>
          </a:bodyPr>
          <a:lstStyle/>
          <a:p>
            <a:pPr algn="dist">
              <a:lnSpc>
                <a:spcPct val="120000"/>
              </a:lnSpc>
            </a:pPr>
            <a:r>
              <a:rPr lang="en-US" altLang="zh-CN" sz="4000" b="1" dirty="0">
                <a:solidFill>
                  <a:srgbClr val="E2C4AC">
                    <a:alpha val="60000"/>
                  </a:srgb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Final Report</a:t>
            </a: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1905" y="6985"/>
            <a:ext cx="12202160" cy="6859905"/>
            <a:chOff x="-16" y="-3"/>
            <a:chExt cx="19216" cy="10803"/>
          </a:xfrm>
        </p:grpSpPr>
        <p:pic>
          <p:nvPicPr>
            <p:cNvPr id="54" name="图片 53" descr="海报"/>
            <p:cNvPicPr>
              <a:picLocks noChangeAspect="1"/>
            </p:cNvPicPr>
            <p:nvPr/>
          </p:nvPicPr>
          <p:blipFill>
            <a:blip r:embed="rId4"/>
            <a:srcRect l="57162" t="61862" r="-82" b="-77"/>
            <a:stretch>
              <a:fillRect/>
            </a:stretch>
          </p:blipFill>
          <p:spPr>
            <a:xfrm rot="16200000">
              <a:off x="13899" y="-465"/>
              <a:ext cx="4840" cy="5763"/>
            </a:xfrm>
            <a:prstGeom prst="rect">
              <a:avLst/>
            </a:prstGeom>
          </p:spPr>
        </p:pic>
        <p:grpSp>
          <p:nvGrpSpPr>
            <p:cNvPr id="52" name="组合 51"/>
            <p:cNvGrpSpPr/>
            <p:nvPr/>
          </p:nvGrpSpPr>
          <p:grpSpPr>
            <a:xfrm>
              <a:off x="5291" y="404"/>
              <a:ext cx="8818" cy="1569"/>
              <a:chOff x="5291" y="404"/>
              <a:chExt cx="8818" cy="1569"/>
            </a:xfrm>
          </p:grpSpPr>
          <p:grpSp>
            <p:nvGrpSpPr>
              <p:cNvPr id="48" name="组合 47"/>
              <p:cNvGrpSpPr/>
              <p:nvPr/>
            </p:nvGrpSpPr>
            <p:grpSpPr>
              <a:xfrm>
                <a:off x="5291" y="404"/>
                <a:ext cx="8818" cy="1442"/>
                <a:chOff x="-847329" y="205738"/>
                <a:chExt cx="5600560" cy="916437"/>
              </a:xfrm>
            </p:grpSpPr>
            <p:sp>
              <p:nvSpPr>
                <p:cNvPr id="49" name="PA_矩形 7"/>
                <p:cNvSpPr/>
                <p:nvPr>
                  <p:custDataLst>
                    <p:tags r:id="rId1"/>
                  </p:custDataLst>
                </p:nvPr>
              </p:nvSpPr>
              <p:spPr>
                <a:xfrm>
                  <a:off x="45631" y="205738"/>
                  <a:ext cx="3686369" cy="618122"/>
                </a:xfrm>
                <a:prstGeom prst="rect">
                  <a:avLst/>
                </a:prstGeom>
              </p:spPr>
              <p:txBody>
                <a:bodyPr wrap="none">
                  <a:spAutoFit/>
                </a:bodyPr>
                <a:lstStyle/>
                <a:p>
                  <a:pPr lvl="0" algn="ctr" defTabSz="685800">
                    <a:lnSpc>
                      <a:spcPct val="120000"/>
                    </a:lnSpc>
                    <a:defRPr/>
                  </a:pPr>
                  <a:r>
                    <a:rPr lang="en-US" altLang="zh-CN" sz="32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Problem description</a:t>
                  </a:r>
                  <a:endParaRPr lang="zh-CN" altLang="en-US" sz="32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50" name="PA_矩形 8"/>
                <p:cNvSpPr/>
                <p:nvPr>
                  <p:custDataLst>
                    <p:tags r:id="rId2"/>
                  </p:custDataLst>
                </p:nvPr>
              </p:nvSpPr>
              <p:spPr>
                <a:xfrm>
                  <a:off x="-847329" y="761138"/>
                  <a:ext cx="5600560" cy="361037"/>
                </a:xfrm>
                <a:prstGeom prst="rect">
                  <a:avLst/>
                </a:prstGeom>
              </p:spPr>
              <p:txBody>
                <a:bodyPr wrap="none">
                  <a:spAutoFit/>
                </a:bodyPr>
                <a:lstStyle/>
                <a:p>
                  <a:pPr lvl="0" algn="ctr" defTabSz="685800">
                    <a:lnSpc>
                      <a:spcPct val="120000"/>
                    </a:lnSpc>
                    <a:defRPr/>
                  </a:pPr>
                  <a:r>
                    <a:rPr lang="en-US" altLang="zh-CN" sz="1600"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Why we choose the topic? What’s the reality meaning of it?</a:t>
                  </a:r>
                </a:p>
              </p:txBody>
            </p:sp>
          </p:grpSp>
          <p:cxnSp>
            <p:nvCxnSpPr>
              <p:cNvPr id="51" name="直接连接符 50"/>
              <p:cNvCxnSpPr/>
              <p:nvPr/>
            </p:nvCxnSpPr>
            <p:spPr>
              <a:xfrm>
                <a:off x="9512" y="1973"/>
                <a:ext cx="393"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53" name="图片 52" descr="海报"/>
            <p:cNvPicPr>
              <a:picLocks noChangeAspect="1"/>
            </p:cNvPicPr>
            <p:nvPr/>
          </p:nvPicPr>
          <p:blipFill>
            <a:blip r:embed="rId4"/>
            <a:srcRect r="47849" b="82118"/>
            <a:stretch>
              <a:fillRect/>
            </a:stretch>
          </p:blipFill>
          <p:spPr>
            <a:xfrm rot="16200000">
              <a:off x="-1537" y="6703"/>
              <a:ext cx="5618" cy="2576"/>
            </a:xfrm>
            <a:prstGeom prst="rect">
              <a:avLst/>
            </a:prstGeom>
          </p:spPr>
        </p:pic>
      </p:grpSp>
      <p:grpSp>
        <p:nvGrpSpPr>
          <p:cNvPr id="15" name="组合 14"/>
          <p:cNvGrpSpPr/>
          <p:nvPr/>
        </p:nvGrpSpPr>
        <p:grpSpPr>
          <a:xfrm>
            <a:off x="1304351" y="4145074"/>
            <a:ext cx="1039318" cy="1039318"/>
            <a:chOff x="8751928" y="1584522"/>
            <a:chExt cx="1039318" cy="1039318"/>
          </a:xfrm>
          <a:solidFill>
            <a:srgbClr val="8A584D"/>
          </a:solidFill>
        </p:grpSpPr>
        <p:grpSp>
          <p:nvGrpSpPr>
            <p:cNvPr id="16" name="组合 15"/>
            <p:cNvGrpSpPr/>
            <p:nvPr/>
          </p:nvGrpSpPr>
          <p:grpSpPr>
            <a:xfrm>
              <a:off x="8751928" y="1584522"/>
              <a:ext cx="1039318" cy="1039318"/>
              <a:chOff x="2506237" y="1800923"/>
              <a:chExt cx="1215483" cy="1215483"/>
            </a:xfrm>
            <a:grpFill/>
          </p:grpSpPr>
          <p:sp>
            <p:nvSpPr>
              <p:cNvPr id="21" name="流程图: 接点 20"/>
              <p:cNvSpPr/>
              <p:nvPr/>
            </p:nvSpPr>
            <p:spPr>
              <a:xfrm>
                <a:off x="2506237" y="1800923"/>
                <a:ext cx="1215483" cy="121548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bg1"/>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22" name="流程图: 接点 21"/>
              <p:cNvSpPr/>
              <p:nvPr/>
            </p:nvSpPr>
            <p:spPr>
              <a:xfrm>
                <a:off x="2553166" y="1847852"/>
                <a:ext cx="1121626" cy="1121626"/>
              </a:xfrm>
              <a:prstGeom prst="flowChartConnector">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bg1"/>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grpSp>
          <p:nvGrpSpPr>
            <p:cNvPr id="17" name="组合 16"/>
            <p:cNvGrpSpPr/>
            <p:nvPr/>
          </p:nvGrpSpPr>
          <p:grpSpPr>
            <a:xfrm>
              <a:off x="9008483" y="1845440"/>
              <a:ext cx="526208" cy="527922"/>
              <a:chOff x="4450244" y="2134845"/>
              <a:chExt cx="487363" cy="488950"/>
            </a:xfrm>
            <a:grpFill/>
          </p:grpSpPr>
          <p:sp>
            <p:nvSpPr>
              <p:cNvPr id="18" name="AutoShape 123"/>
              <p:cNvSpPr/>
              <p:nvPr/>
            </p:nvSpPr>
            <p:spPr bwMode="auto">
              <a:xfrm>
                <a:off x="4450244" y="2134845"/>
                <a:ext cx="487363" cy="4889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solidFill>
                <a:schemeClr val="bg1"/>
              </a:solidFill>
              <a:ln>
                <a:noFill/>
              </a:ln>
              <a:effectLst/>
            </p:spPr>
            <p:txBody>
              <a:bodyPr lIns="50800" tIns="50800" rIns="50800" bIns="50800" anchor="ctr"/>
              <a:lstStyle/>
              <a:p>
                <a:pPr defTabSz="608965" eaLnBrk="1" fontAlgn="auto" hangingPunct="1">
                  <a:lnSpc>
                    <a:spcPct val="120000"/>
                  </a:lnSpc>
                  <a:defRPr/>
                </a:pPr>
                <a:endParaRPr lang="en-US" sz="4000">
                  <a:solidFill>
                    <a:schemeClr val="bg1"/>
                  </a:solidFill>
                  <a:effectLst>
                    <a:outerShdw blurRad="38100" dist="38100" dir="2700000" algn="tl">
                      <a:srgbClr val="000000"/>
                    </a:outerShdw>
                  </a:effectLst>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19" name="AutoShape 124"/>
              <p:cNvSpPr/>
              <p:nvPr/>
            </p:nvSpPr>
            <p:spPr bwMode="auto">
              <a:xfrm>
                <a:off x="4586769" y="2271370"/>
                <a:ext cx="214313" cy="2127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50800" tIns="50800" rIns="50800" bIns="50800" anchor="ctr"/>
              <a:lstStyle/>
              <a:p>
                <a:pPr defTabSz="608965" eaLnBrk="1" fontAlgn="auto" hangingPunct="1">
                  <a:lnSpc>
                    <a:spcPct val="120000"/>
                  </a:lnSpc>
                  <a:defRPr/>
                </a:pPr>
                <a:endParaRPr lang="en-US" sz="4000">
                  <a:solidFill>
                    <a:schemeClr val="bg1"/>
                  </a:solidFill>
                  <a:effectLst>
                    <a:outerShdw blurRad="38100" dist="38100" dir="2700000" algn="tl">
                      <a:srgbClr val="000000"/>
                    </a:outerShdw>
                  </a:effectLst>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20" name="AutoShape 125"/>
              <p:cNvSpPr/>
              <p:nvPr/>
            </p:nvSpPr>
            <p:spPr bwMode="auto">
              <a:xfrm>
                <a:off x="4632807" y="2315820"/>
                <a:ext cx="122237"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solidFill>
                <a:schemeClr val="bg1"/>
              </a:solidFill>
              <a:ln>
                <a:noFill/>
              </a:ln>
              <a:effectLst/>
            </p:spPr>
            <p:txBody>
              <a:bodyPr lIns="50800" tIns="50800" rIns="50800" bIns="50800" anchor="ctr"/>
              <a:lstStyle/>
              <a:p>
                <a:pPr defTabSz="608965" eaLnBrk="1" fontAlgn="auto" hangingPunct="1">
                  <a:lnSpc>
                    <a:spcPct val="120000"/>
                  </a:lnSpc>
                  <a:defRPr/>
                </a:pPr>
                <a:endParaRPr lang="en-US" sz="4000">
                  <a:solidFill>
                    <a:schemeClr val="bg1"/>
                  </a:solidFill>
                  <a:effectLst>
                    <a:outerShdw blurRad="38100" dist="38100" dir="2700000" algn="tl">
                      <a:srgbClr val="000000"/>
                    </a:outerShdw>
                  </a:effectLst>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grpSp>
      <p:grpSp>
        <p:nvGrpSpPr>
          <p:cNvPr id="23" name="组合 22"/>
          <p:cNvGrpSpPr/>
          <p:nvPr/>
        </p:nvGrpSpPr>
        <p:grpSpPr>
          <a:xfrm>
            <a:off x="1304351" y="1797541"/>
            <a:ext cx="1039318" cy="1039318"/>
            <a:chOff x="2204580" y="1544395"/>
            <a:chExt cx="1039318" cy="1039318"/>
          </a:xfrm>
          <a:solidFill>
            <a:srgbClr val="2D3D54"/>
          </a:solidFill>
        </p:grpSpPr>
        <p:grpSp>
          <p:nvGrpSpPr>
            <p:cNvPr id="24" name="组合 23"/>
            <p:cNvGrpSpPr/>
            <p:nvPr/>
          </p:nvGrpSpPr>
          <p:grpSpPr>
            <a:xfrm>
              <a:off x="2204580" y="1544395"/>
              <a:ext cx="1039318" cy="1039318"/>
              <a:chOff x="2506237" y="1800923"/>
              <a:chExt cx="1215483" cy="1215483"/>
            </a:xfrm>
            <a:grpFill/>
          </p:grpSpPr>
          <p:sp>
            <p:nvSpPr>
              <p:cNvPr id="27" name="流程图: 接点 26"/>
              <p:cNvSpPr/>
              <p:nvPr/>
            </p:nvSpPr>
            <p:spPr>
              <a:xfrm>
                <a:off x="2506237" y="1800923"/>
                <a:ext cx="1215483" cy="1215483"/>
              </a:xfrm>
              <a:prstGeom prst="flowChartConnec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bg1"/>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28" name="流程图: 接点 27"/>
              <p:cNvSpPr/>
              <p:nvPr/>
            </p:nvSpPr>
            <p:spPr>
              <a:xfrm>
                <a:off x="2553166" y="1847852"/>
                <a:ext cx="1121626" cy="1121626"/>
              </a:xfrm>
              <a:prstGeom prst="flowChartConnector">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bg1"/>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sp>
          <p:nvSpPr>
            <p:cNvPr id="25" name="AutoShape 103"/>
            <p:cNvSpPr/>
            <p:nvPr/>
          </p:nvSpPr>
          <p:spPr bwMode="auto">
            <a:xfrm>
              <a:off x="2567556" y="1950554"/>
              <a:ext cx="174625"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grpFill/>
            <a:ln>
              <a:noFill/>
            </a:ln>
            <a:effectLst/>
          </p:spPr>
          <p:txBody>
            <a:bodyPr lIns="50800" tIns="50800" rIns="50800" bIns="50800" anchor="ctr"/>
            <a:lstStyle/>
            <a:p>
              <a:pPr defTabSz="608965" eaLnBrk="1" fontAlgn="auto" hangingPunct="1">
                <a:lnSpc>
                  <a:spcPct val="120000"/>
                </a:lnSpc>
                <a:defRPr/>
              </a:pPr>
              <a:endParaRPr lang="en-US" sz="4000">
                <a:solidFill>
                  <a:schemeClr val="bg1"/>
                </a:solidFill>
                <a:effectLst>
                  <a:outerShdw blurRad="38100" dist="38100" dir="2700000" algn="tl">
                    <a:srgbClr val="000000"/>
                  </a:outerShdw>
                </a:effectLst>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26" name="AutoShape 104"/>
            <p:cNvSpPr/>
            <p:nvPr/>
          </p:nvSpPr>
          <p:spPr bwMode="auto">
            <a:xfrm>
              <a:off x="2489769" y="1874354"/>
              <a:ext cx="488950" cy="425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solidFill>
              <a:schemeClr val="bg1"/>
            </a:solidFill>
            <a:ln>
              <a:noFill/>
            </a:ln>
            <a:effectLst/>
          </p:spPr>
          <p:txBody>
            <a:bodyPr lIns="50800" tIns="50800" rIns="50800" bIns="50800" anchor="ctr"/>
            <a:lstStyle/>
            <a:p>
              <a:pPr defTabSz="608965" eaLnBrk="1" fontAlgn="auto" hangingPunct="1">
                <a:lnSpc>
                  <a:spcPct val="120000"/>
                </a:lnSpc>
                <a:defRPr/>
              </a:pPr>
              <a:endParaRPr lang="en-US" sz="4000">
                <a:solidFill>
                  <a:schemeClr val="bg1"/>
                </a:solidFill>
                <a:effectLst>
                  <a:outerShdw blurRad="38100" dist="38100" dir="2700000" algn="tl">
                    <a:srgbClr val="000000"/>
                  </a:outerShdw>
                </a:effectLst>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cxnSp>
        <p:nvCxnSpPr>
          <p:cNvPr id="30" name="直接连接符 29"/>
          <p:cNvCxnSpPr/>
          <p:nvPr/>
        </p:nvCxnSpPr>
        <p:spPr>
          <a:xfrm>
            <a:off x="1475181" y="3771900"/>
            <a:ext cx="9241079" cy="0"/>
          </a:xfrm>
          <a:prstGeom prst="line">
            <a:avLst/>
          </a:prstGeom>
          <a:ln w="12700">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2588730" y="1550237"/>
            <a:ext cx="7975129" cy="2492990"/>
          </a:xfrm>
          <a:prstGeom prst="rect">
            <a:avLst/>
          </a:prstGeom>
        </p:spPr>
        <p:txBody>
          <a:bodyPr wrap="square">
            <a:spAutoFit/>
          </a:bodyPr>
          <a:lstStyle/>
          <a:p>
            <a:pPr>
              <a:lnSpc>
                <a:spcPct val="120000"/>
              </a:lnSpc>
            </a:pPr>
            <a:r>
              <a:rPr lang="en-US" altLang="zh-CN" sz="2400" b="1"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What is enterprise credit rating?</a:t>
            </a:r>
          </a:p>
          <a:p>
            <a:pPr marL="285750" indent="-285750">
              <a:lnSpc>
                <a:spcPct val="120000"/>
              </a:lnSpc>
              <a:buFont typeface="Arial" panose="020B0604020202020204" pitchFamily="34" charset="0"/>
              <a:buChar char="•"/>
            </a:pPr>
            <a:r>
              <a:rPr lang="en-US" altLang="zh-CN"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It refers to the activity of credit rating agencies to evaluate the credit rating of collected enterprise credit information based on certain financial indicators, such as P/E ratio, Sharpe ratio, liquidity risk and so on</a:t>
            </a:r>
          </a:p>
          <a:p>
            <a:pPr marL="285750" indent="-285750">
              <a:lnSpc>
                <a:spcPct val="120000"/>
              </a:lnSpc>
              <a:buFont typeface="Arial" panose="020B0604020202020204" pitchFamily="34" charset="0"/>
              <a:buChar char="•"/>
            </a:pPr>
            <a:r>
              <a:rPr lang="en-US" altLang="zh-CN"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It is an important indicator to determine our investment on the enterprise or cooperation with the enterprise</a:t>
            </a:r>
          </a:p>
          <a:p>
            <a:pPr>
              <a:lnSpc>
                <a:spcPct val="120000"/>
              </a:lnSpc>
            </a:pPr>
            <a:endParaRPr lang="zh-CN" altLang="en-US"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44" name="矩形 43"/>
          <p:cNvSpPr/>
          <p:nvPr/>
        </p:nvSpPr>
        <p:spPr>
          <a:xfrm>
            <a:off x="2588730" y="3929529"/>
            <a:ext cx="7975129" cy="2825389"/>
          </a:xfrm>
          <a:prstGeom prst="rect">
            <a:avLst/>
          </a:prstGeom>
        </p:spPr>
        <p:txBody>
          <a:bodyPr wrap="square">
            <a:spAutoFit/>
          </a:bodyPr>
          <a:lstStyle/>
          <a:p>
            <a:pPr>
              <a:lnSpc>
                <a:spcPct val="120000"/>
              </a:lnSpc>
            </a:pPr>
            <a:r>
              <a:rPr lang="en-US" altLang="zh-CN" sz="2400" b="1"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Why is it worth a project?</a:t>
            </a:r>
          </a:p>
          <a:p>
            <a:pPr marL="285750" indent="-285750">
              <a:lnSpc>
                <a:spcPct val="120000"/>
              </a:lnSpc>
              <a:buFont typeface="Arial" panose="020B0604020202020204" pitchFamily="34" charset="0"/>
              <a:buChar char="•"/>
            </a:pPr>
            <a:r>
              <a:rPr lang="en-US" altLang="zh-CN"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Enterprise credit rating system is quite mature in US, such as Standard &amp; Pools, Moody’s Investor Services, and Fitch Ratings International. On the contrary, that in CN is still a youngster.</a:t>
            </a:r>
          </a:p>
          <a:p>
            <a:pPr marL="285750" indent="-285750">
              <a:lnSpc>
                <a:spcPct val="120000"/>
              </a:lnSpc>
              <a:buFont typeface="Arial" panose="020B0604020202020204" pitchFamily="34" charset="0"/>
              <a:buChar char="•"/>
            </a:pPr>
            <a:r>
              <a:rPr lang="en-US" altLang="zh-CN"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Credit rating can reduce information asymmetry between investors and enterprise, making the market more efficient.</a:t>
            </a:r>
          </a:p>
          <a:p>
            <a:pPr marL="285750" indent="-285750">
              <a:lnSpc>
                <a:spcPct val="120000"/>
              </a:lnSpc>
              <a:buFont typeface="Arial" panose="020B0604020202020204" pitchFamily="34" charset="0"/>
              <a:buChar char="•"/>
            </a:pPr>
            <a:r>
              <a:rPr lang="en-US" altLang="zh-CN"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Since the rating is given by a company , why can’t we learn the process and give a similar rating?</a:t>
            </a:r>
            <a:endParaRPr lang="zh-CN" altLang="en-US" dirty="0">
              <a:solidFill>
                <a:schemeClr val="tx1">
                  <a:lumMod val="85000"/>
                  <a:lumOff val="1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1000"/>
                                        <p:tgtEl>
                                          <p:spTgt spid="30"/>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Effect transition="in" filter="fade">
                                      <p:cBhvr>
                                        <p:cTn id="13" dur="500"/>
                                        <p:tgtEl>
                                          <p:spTgt spid="23"/>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up)">
                                      <p:cBhvr>
                                        <p:cTn id="17" dur="750"/>
                                        <p:tgtEl>
                                          <p:spTgt spid="35"/>
                                        </p:tgtEl>
                                      </p:cBhvr>
                                    </p:animEffect>
                                  </p:childTnLst>
                                </p:cTn>
                              </p:par>
                            </p:childTnLst>
                          </p:cTn>
                        </p:par>
                        <p:par>
                          <p:cTn id="18" fill="hold">
                            <p:stCondLst>
                              <p:cond delay="2500"/>
                            </p:stCondLst>
                            <p:childTnLst>
                              <p:par>
                                <p:cTn id="19" presetID="53" presetClass="entr" presetSubtype="16"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Effect transition="in" filter="fade">
                                      <p:cBhvr>
                                        <p:cTn id="23" dur="500"/>
                                        <p:tgtEl>
                                          <p:spTgt spid="15"/>
                                        </p:tgtEl>
                                      </p:cBhvr>
                                    </p:animEffect>
                                  </p:childTnLst>
                                </p:cTn>
                              </p:par>
                            </p:childTnLst>
                          </p:cTn>
                        </p:par>
                        <p:par>
                          <p:cTn id="24" fill="hold">
                            <p:stCondLst>
                              <p:cond delay="3000"/>
                            </p:stCondLst>
                            <p:childTnLst>
                              <p:par>
                                <p:cTn id="25" presetID="22" presetClass="entr" presetSubtype="1" fill="hold" grpId="0"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up)">
                                      <p:cBhvr>
                                        <p:cTn id="27"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海报"/>
          <p:cNvPicPr>
            <a:picLocks noChangeAspect="1"/>
          </p:cNvPicPr>
          <p:nvPr/>
        </p:nvPicPr>
        <p:blipFill>
          <a:blip r:embed="rId5"/>
          <a:stretch>
            <a:fillRect/>
          </a:stretch>
        </p:blipFill>
        <p:spPr>
          <a:xfrm rot="5400000" flipH="1">
            <a:off x="2667000" y="-2667000"/>
            <a:ext cx="6858000" cy="12192000"/>
          </a:xfrm>
          <a:prstGeom prst="rect">
            <a:avLst/>
          </a:prstGeom>
        </p:spPr>
      </p:pic>
      <p:sp>
        <p:nvSpPr>
          <p:cNvPr id="31" name="PA_矩形 7"/>
          <p:cNvSpPr/>
          <p:nvPr>
            <p:custDataLst>
              <p:tags r:id="rId1"/>
            </p:custDataLst>
          </p:nvPr>
        </p:nvSpPr>
        <p:spPr>
          <a:xfrm>
            <a:off x="3820160" y="2663190"/>
            <a:ext cx="4576445" cy="880241"/>
          </a:xfrm>
          <a:prstGeom prst="rect">
            <a:avLst/>
          </a:prstGeom>
        </p:spPr>
        <p:txBody>
          <a:bodyPr wrap="square">
            <a:spAutoFit/>
          </a:bodyPr>
          <a:lstStyle/>
          <a:p>
            <a:pPr lvl="0" algn="dist" defTabSz="685800">
              <a:lnSpc>
                <a:spcPct val="120000"/>
              </a:lnSpc>
              <a:defRPr/>
            </a:pPr>
            <a:r>
              <a:rPr lang="en-US" altLang="zh-CN" sz="4800" b="1" kern="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Data Collection</a:t>
            </a:r>
            <a:endParaRPr lang="zh-CN" altLang="en-US" sz="4800" b="1" kern="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32" name="PA_矩形 8"/>
          <p:cNvSpPr/>
          <p:nvPr>
            <p:custDataLst>
              <p:tags r:id="rId2"/>
            </p:custDataLst>
          </p:nvPr>
        </p:nvSpPr>
        <p:spPr>
          <a:xfrm>
            <a:off x="3724406" y="4138426"/>
            <a:ext cx="4766048" cy="720197"/>
          </a:xfrm>
          <a:prstGeom prst="rect">
            <a:avLst/>
          </a:prstGeom>
        </p:spPr>
        <p:txBody>
          <a:bodyPr wrap="square">
            <a:spAutoFit/>
          </a:bodyPr>
          <a:lstStyle/>
          <a:p>
            <a:pPr algn="ctr" defTabSz="685800">
              <a:lnSpc>
                <a:spcPct val="120000"/>
              </a:lnSpc>
            </a:pPr>
            <a:r>
              <a:rPr lang="en-US" altLang="zh-CN" dirty="0">
                <a:solidFill>
                  <a:schemeClr val="tx1">
                    <a:lumMod val="75000"/>
                    <a:lumOff val="2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How we collect data? What kind of data to collect?</a:t>
            </a:r>
            <a:r>
              <a:rPr lang="id-ID" altLang="zh-CN" dirty="0">
                <a:solidFill>
                  <a:schemeClr val="tx1">
                    <a:lumMod val="75000"/>
                    <a:lumOff val="2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 </a:t>
            </a:r>
          </a:p>
        </p:txBody>
      </p:sp>
      <p:grpSp>
        <p:nvGrpSpPr>
          <p:cNvPr id="12" name="组合 11"/>
          <p:cNvGrpSpPr/>
          <p:nvPr/>
        </p:nvGrpSpPr>
        <p:grpSpPr>
          <a:xfrm>
            <a:off x="5530215" y="1316990"/>
            <a:ext cx="1183005" cy="1274445"/>
            <a:chOff x="6024" y="2728"/>
            <a:chExt cx="1863" cy="2007"/>
          </a:xfrm>
        </p:grpSpPr>
        <p:sp>
          <p:nvSpPr>
            <p:cNvPr id="5" name="椭圆 4"/>
            <p:cNvSpPr/>
            <p:nvPr/>
          </p:nvSpPr>
          <p:spPr>
            <a:xfrm>
              <a:off x="7010" y="3034"/>
              <a:ext cx="877" cy="877"/>
            </a:xfrm>
            <a:prstGeom prst="ellipse">
              <a:avLst/>
            </a:prstGeom>
            <a:solidFill>
              <a:srgbClr val="E2C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47" name="PA_矩形 7"/>
            <p:cNvSpPr/>
            <p:nvPr>
              <p:custDataLst>
                <p:tags r:id="rId3"/>
              </p:custDataLst>
            </p:nvPr>
          </p:nvSpPr>
          <p:spPr>
            <a:xfrm>
              <a:off x="6024" y="2728"/>
              <a:ext cx="1818" cy="2007"/>
            </a:xfrm>
            <a:prstGeom prst="rect">
              <a:avLst/>
            </a:prstGeom>
          </p:spPr>
          <p:txBody>
            <a:bodyPr wrap="none">
              <a:spAutoFit/>
            </a:bodyPr>
            <a:lstStyle/>
            <a:p>
              <a:pPr algn="ctr" defTabSz="685800">
                <a:lnSpc>
                  <a:spcPct val="120000"/>
                </a:lnSpc>
              </a:pPr>
              <a:r>
                <a:rPr lang="en-US" altLang="zh-CN" sz="7200" b="1" kern="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02</a:t>
              </a:r>
              <a:endParaRPr lang="zh-CN" altLang="en-US" sz="7200" b="1" kern="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cxnSp>
        <p:nvCxnSpPr>
          <p:cNvPr id="11" name="直接连接符 10"/>
          <p:cNvCxnSpPr/>
          <p:nvPr/>
        </p:nvCxnSpPr>
        <p:spPr>
          <a:xfrm>
            <a:off x="5910898" y="3902676"/>
            <a:ext cx="393896" cy="0"/>
          </a:xfrm>
          <a:prstGeom prst="line">
            <a:avLst/>
          </a:prstGeom>
          <a:ln w="28575">
            <a:solidFill>
              <a:srgbClr val="2D3D54"/>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0" y="-1905"/>
            <a:ext cx="12202160" cy="6859905"/>
            <a:chOff x="-16" y="-3"/>
            <a:chExt cx="19216" cy="10803"/>
          </a:xfrm>
        </p:grpSpPr>
        <p:pic>
          <p:nvPicPr>
            <p:cNvPr id="54" name="图片 53" descr="海报"/>
            <p:cNvPicPr>
              <a:picLocks noChangeAspect="1"/>
            </p:cNvPicPr>
            <p:nvPr/>
          </p:nvPicPr>
          <p:blipFill>
            <a:blip r:embed="rId4"/>
            <a:srcRect l="57162" t="61862" r="-82" b="-77"/>
            <a:stretch>
              <a:fillRect/>
            </a:stretch>
          </p:blipFill>
          <p:spPr>
            <a:xfrm rot="16200000">
              <a:off x="13899" y="-465"/>
              <a:ext cx="4840" cy="5763"/>
            </a:xfrm>
            <a:prstGeom prst="rect">
              <a:avLst/>
            </a:prstGeom>
          </p:spPr>
        </p:pic>
        <p:grpSp>
          <p:nvGrpSpPr>
            <p:cNvPr id="9" name="组合 8"/>
            <p:cNvGrpSpPr/>
            <p:nvPr/>
          </p:nvGrpSpPr>
          <p:grpSpPr>
            <a:xfrm>
              <a:off x="5863" y="965"/>
              <a:ext cx="7677" cy="2133"/>
              <a:chOff x="5863" y="965"/>
              <a:chExt cx="7677" cy="2133"/>
            </a:xfrm>
          </p:grpSpPr>
          <p:grpSp>
            <p:nvGrpSpPr>
              <p:cNvPr id="48" name="组合 47"/>
              <p:cNvGrpSpPr/>
              <p:nvPr/>
            </p:nvGrpSpPr>
            <p:grpSpPr>
              <a:xfrm>
                <a:off x="5863" y="965"/>
                <a:ext cx="7677" cy="1669"/>
                <a:chOff x="-485357" y="561973"/>
                <a:chExt cx="4876611" cy="1059285"/>
              </a:xfrm>
            </p:grpSpPr>
            <p:sp>
              <p:nvSpPr>
                <p:cNvPr id="49" name="PA_矩形 7"/>
                <p:cNvSpPr/>
                <p:nvPr>
                  <p:custDataLst>
                    <p:tags r:id="rId1"/>
                  </p:custDataLst>
                </p:nvPr>
              </p:nvSpPr>
              <p:spPr>
                <a:xfrm>
                  <a:off x="333996" y="561973"/>
                  <a:ext cx="3109638" cy="682276"/>
                </a:xfrm>
                <a:prstGeom prst="rect">
                  <a:avLst/>
                </a:prstGeom>
              </p:spPr>
              <p:txBody>
                <a:bodyPr wrap="none">
                  <a:spAutoFit/>
                </a:bodyPr>
                <a:lstStyle/>
                <a:p>
                  <a:pPr lvl="0" algn="ctr" defTabSz="685800">
                    <a:lnSpc>
                      <a:spcPct val="120000"/>
                    </a:lnSpc>
                    <a:defRPr/>
                  </a:pPr>
                  <a:r>
                    <a:rPr lang="en-US" altLang="zh-CN" sz="36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Data collection</a:t>
                  </a:r>
                  <a:endParaRPr lang="zh-CN" altLang="en-US" sz="36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50" name="PA_矩形 8"/>
                <p:cNvSpPr/>
                <p:nvPr>
                  <p:custDataLst>
                    <p:tags r:id="rId2"/>
                  </p:custDataLst>
                </p:nvPr>
              </p:nvSpPr>
              <p:spPr>
                <a:xfrm>
                  <a:off x="-485357" y="1266686"/>
                  <a:ext cx="4876611" cy="354572"/>
                </a:xfrm>
                <a:prstGeom prst="rect">
                  <a:avLst/>
                </a:prstGeom>
              </p:spPr>
              <p:txBody>
                <a:bodyPr wrap="none">
                  <a:spAutoFit/>
                </a:bodyPr>
                <a:lstStyle/>
                <a:p>
                  <a:pPr algn="ctr" defTabSz="685800">
                    <a:lnSpc>
                      <a:spcPct val="120000"/>
                    </a:lnSpc>
                  </a:pPr>
                  <a:r>
                    <a:rPr lang="en-US" altLang="zh-CN" sz="1600" dirty="0">
                      <a:solidFill>
                        <a:schemeClr val="tx1">
                          <a:lumMod val="75000"/>
                          <a:lumOff val="2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How we collect data? What kind of data to collect?</a:t>
                  </a:r>
                  <a:r>
                    <a:rPr lang="id-ID" altLang="zh-CN" sz="1600" dirty="0">
                      <a:solidFill>
                        <a:schemeClr val="tx1">
                          <a:lumMod val="75000"/>
                          <a:lumOff val="2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 </a:t>
                  </a:r>
                </a:p>
              </p:txBody>
            </p:sp>
          </p:grpSp>
          <p:cxnSp>
            <p:nvCxnSpPr>
              <p:cNvPr id="10" name="直接连接符 9"/>
              <p:cNvCxnSpPr/>
              <p:nvPr/>
            </p:nvCxnSpPr>
            <p:spPr>
              <a:xfrm>
                <a:off x="9512" y="3098"/>
                <a:ext cx="393"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2" name="图片 11" descr="海报"/>
            <p:cNvPicPr>
              <a:picLocks noChangeAspect="1"/>
            </p:cNvPicPr>
            <p:nvPr/>
          </p:nvPicPr>
          <p:blipFill>
            <a:blip r:embed="rId4"/>
            <a:srcRect r="47849" b="82118"/>
            <a:stretch>
              <a:fillRect/>
            </a:stretch>
          </p:blipFill>
          <p:spPr>
            <a:xfrm rot="16200000">
              <a:off x="-1537" y="6703"/>
              <a:ext cx="5618" cy="2576"/>
            </a:xfrm>
            <a:prstGeom prst="rect">
              <a:avLst/>
            </a:prstGeom>
          </p:spPr>
        </p:pic>
      </p:grpSp>
      <p:sp>
        <p:nvSpPr>
          <p:cNvPr id="2" name="Rectangle 7"/>
          <p:cNvSpPr/>
          <p:nvPr/>
        </p:nvSpPr>
        <p:spPr>
          <a:xfrm>
            <a:off x="1529921" y="3298020"/>
            <a:ext cx="2832811" cy="248742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3" name="Rounded Rectangle 10"/>
          <p:cNvSpPr/>
          <p:nvPr/>
        </p:nvSpPr>
        <p:spPr>
          <a:xfrm>
            <a:off x="2457544" y="2843453"/>
            <a:ext cx="914400" cy="914400"/>
          </a:xfrm>
          <a:prstGeom prst="roundRect">
            <a:avLst>
              <a:gd name="adj" fmla="val 9625"/>
            </a:avLst>
          </a:prstGeom>
          <a:solidFill>
            <a:srgbClr val="2D3D54"/>
          </a:solidFill>
          <a:ln w="25400">
            <a:solidFill>
              <a:srgbClr val="2D3D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4" name="Rectangle 7"/>
          <p:cNvSpPr/>
          <p:nvPr/>
        </p:nvSpPr>
        <p:spPr>
          <a:xfrm>
            <a:off x="4887791" y="3326257"/>
            <a:ext cx="2832811" cy="245919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5" name="Rounded Rectangle 10"/>
          <p:cNvSpPr/>
          <p:nvPr/>
        </p:nvSpPr>
        <p:spPr>
          <a:xfrm>
            <a:off x="5846996" y="2843453"/>
            <a:ext cx="914400" cy="914400"/>
          </a:xfrm>
          <a:prstGeom prst="roundRect">
            <a:avLst>
              <a:gd name="adj" fmla="val 9625"/>
            </a:avLst>
          </a:prstGeom>
          <a:solidFill>
            <a:srgbClr val="8A584D"/>
          </a:solidFill>
          <a:ln w="25400">
            <a:solidFill>
              <a:srgbClr val="8A5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6" name="Rectangle 7"/>
          <p:cNvSpPr/>
          <p:nvPr/>
        </p:nvSpPr>
        <p:spPr>
          <a:xfrm>
            <a:off x="8277243" y="3326257"/>
            <a:ext cx="2832811" cy="245919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7" name="Rounded Rectangle 10"/>
          <p:cNvSpPr/>
          <p:nvPr/>
        </p:nvSpPr>
        <p:spPr>
          <a:xfrm>
            <a:off x="9236448" y="2843453"/>
            <a:ext cx="914400" cy="914400"/>
          </a:xfrm>
          <a:prstGeom prst="roundRect">
            <a:avLst>
              <a:gd name="adj" fmla="val 9625"/>
            </a:avLst>
          </a:prstGeom>
          <a:solidFill>
            <a:srgbClr val="2D3D54"/>
          </a:solidFill>
          <a:ln w="25400">
            <a:solidFill>
              <a:srgbClr val="2D3D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17" name="矩形 16"/>
          <p:cNvSpPr/>
          <p:nvPr/>
        </p:nvSpPr>
        <p:spPr>
          <a:xfrm>
            <a:off x="1468120" y="5664637"/>
            <a:ext cx="9720580" cy="3549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00" dirty="0">
              <a:solidFill>
                <a:schemeClr val="tx1">
                  <a:lumMod val="85000"/>
                  <a:lumOff val="15000"/>
                </a:schemeClr>
              </a:solidFill>
              <a:latin typeface="zihun59hao-chuangcuhei" panose="00000500000000000000" pitchFamily="2" charset="-122"/>
              <a:ea typeface="zihun59hao-chuangcuhei" panose="00000500000000000000" pitchFamily="2" charset="-122"/>
              <a:cs typeface="阿里巴巴普惠体 L" panose="00020600040101010101" pitchFamily="18" charset="-122"/>
              <a:sym typeface="zihun59hao-chuangcuhei" panose="00000500000000000000" pitchFamily="2" charset="-122"/>
            </a:endParaRPr>
          </a:p>
        </p:txBody>
      </p:sp>
      <p:sp>
        <p:nvSpPr>
          <p:cNvPr id="26" name="Freeform 9"/>
          <p:cNvSpPr>
            <a:spLocks noEditPoints="1"/>
          </p:cNvSpPr>
          <p:nvPr/>
        </p:nvSpPr>
        <p:spPr bwMode="auto">
          <a:xfrm>
            <a:off x="2725979" y="3069984"/>
            <a:ext cx="451739" cy="512548"/>
          </a:xfrm>
          <a:custGeom>
            <a:avLst/>
            <a:gdLst>
              <a:gd name="T0" fmla="*/ 402 w 630"/>
              <a:gd name="T1" fmla="*/ 89 h 711"/>
              <a:gd name="T2" fmla="*/ 313 w 630"/>
              <a:gd name="T3" fmla="*/ 178 h 711"/>
              <a:gd name="T4" fmla="*/ 223 w 630"/>
              <a:gd name="T5" fmla="*/ 178 h 711"/>
              <a:gd name="T6" fmla="*/ 134 w 630"/>
              <a:gd name="T7" fmla="*/ 89 h 711"/>
              <a:gd name="T8" fmla="*/ 223 w 630"/>
              <a:gd name="T9" fmla="*/ 0 h 711"/>
              <a:gd name="T10" fmla="*/ 313 w 630"/>
              <a:gd name="T11" fmla="*/ 0 h 711"/>
              <a:gd name="T12" fmla="*/ 402 w 630"/>
              <a:gd name="T13" fmla="*/ 89 h 711"/>
              <a:gd name="T14" fmla="*/ 445 w 630"/>
              <a:gd name="T15" fmla="*/ 89 h 711"/>
              <a:gd name="T16" fmla="*/ 446 w 630"/>
              <a:gd name="T17" fmla="*/ 109 h 711"/>
              <a:gd name="T18" fmla="*/ 335 w 630"/>
              <a:gd name="T19" fmla="*/ 221 h 711"/>
              <a:gd name="T20" fmla="*/ 201 w 630"/>
              <a:gd name="T21" fmla="*/ 221 h 711"/>
              <a:gd name="T22" fmla="*/ 90 w 630"/>
              <a:gd name="T23" fmla="*/ 109 h 711"/>
              <a:gd name="T24" fmla="*/ 92 w 630"/>
              <a:gd name="T25" fmla="*/ 89 h 711"/>
              <a:gd name="T26" fmla="*/ 0 w 630"/>
              <a:gd name="T27" fmla="*/ 198 h 711"/>
              <a:gd name="T28" fmla="*/ 0 w 630"/>
              <a:gd name="T29" fmla="*/ 600 h 711"/>
              <a:gd name="T30" fmla="*/ 112 w 630"/>
              <a:gd name="T31" fmla="*/ 711 h 711"/>
              <a:gd name="T32" fmla="*/ 409 w 630"/>
              <a:gd name="T33" fmla="*/ 711 h 711"/>
              <a:gd name="T34" fmla="*/ 288 w 630"/>
              <a:gd name="T35" fmla="*/ 528 h 711"/>
              <a:gd name="T36" fmla="*/ 487 w 630"/>
              <a:gd name="T37" fmla="*/ 328 h 711"/>
              <a:gd name="T38" fmla="*/ 536 w 630"/>
              <a:gd name="T39" fmla="*/ 335 h 711"/>
              <a:gd name="T40" fmla="*/ 536 w 630"/>
              <a:gd name="T41" fmla="*/ 198 h 711"/>
              <a:gd name="T42" fmla="*/ 445 w 630"/>
              <a:gd name="T43" fmla="*/ 89 h 711"/>
              <a:gd name="T44" fmla="*/ 251 w 630"/>
              <a:gd name="T45" fmla="*/ 446 h 711"/>
              <a:gd name="T46" fmla="*/ 251 w 630"/>
              <a:gd name="T47" fmla="*/ 446 h 711"/>
              <a:gd name="T48" fmla="*/ 112 w 630"/>
              <a:gd name="T49" fmla="*/ 446 h 711"/>
              <a:gd name="T50" fmla="*/ 90 w 630"/>
              <a:gd name="T51" fmla="*/ 423 h 711"/>
              <a:gd name="T52" fmla="*/ 112 w 630"/>
              <a:gd name="T53" fmla="*/ 401 h 711"/>
              <a:gd name="T54" fmla="*/ 251 w 630"/>
              <a:gd name="T55" fmla="*/ 401 h 711"/>
              <a:gd name="T56" fmla="*/ 274 w 630"/>
              <a:gd name="T57" fmla="*/ 423 h 711"/>
              <a:gd name="T58" fmla="*/ 251 w 630"/>
              <a:gd name="T59" fmla="*/ 446 h 711"/>
              <a:gd name="T60" fmla="*/ 296 w 630"/>
              <a:gd name="T61" fmla="*/ 356 h 711"/>
              <a:gd name="T62" fmla="*/ 296 w 630"/>
              <a:gd name="T63" fmla="*/ 356 h 711"/>
              <a:gd name="T64" fmla="*/ 112 w 630"/>
              <a:gd name="T65" fmla="*/ 356 h 711"/>
              <a:gd name="T66" fmla="*/ 90 w 630"/>
              <a:gd name="T67" fmla="*/ 334 h 711"/>
              <a:gd name="T68" fmla="*/ 112 w 630"/>
              <a:gd name="T69" fmla="*/ 312 h 711"/>
              <a:gd name="T70" fmla="*/ 296 w 630"/>
              <a:gd name="T71" fmla="*/ 312 h 711"/>
              <a:gd name="T72" fmla="*/ 318 w 630"/>
              <a:gd name="T73" fmla="*/ 334 h 711"/>
              <a:gd name="T74" fmla="*/ 296 w 630"/>
              <a:gd name="T75" fmla="*/ 356 h 711"/>
              <a:gd name="T76" fmla="*/ 524 w 630"/>
              <a:gd name="T77" fmla="*/ 390 h 711"/>
              <a:gd name="T78" fmla="*/ 488 w 630"/>
              <a:gd name="T79" fmla="*/ 385 h 711"/>
              <a:gd name="T80" fmla="*/ 346 w 630"/>
              <a:gd name="T81" fmla="*/ 527 h 711"/>
              <a:gd name="T82" fmla="*/ 458 w 630"/>
              <a:gd name="T83" fmla="*/ 666 h 711"/>
              <a:gd name="T84" fmla="*/ 488 w 630"/>
              <a:gd name="T85" fmla="*/ 669 h 711"/>
              <a:gd name="T86" fmla="*/ 630 w 630"/>
              <a:gd name="T87" fmla="*/ 527 h 711"/>
              <a:gd name="T88" fmla="*/ 524 w 630"/>
              <a:gd name="T89" fmla="*/ 390 h 711"/>
              <a:gd name="T90" fmla="*/ 569 w 630"/>
              <a:gd name="T91" fmla="*/ 507 h 711"/>
              <a:gd name="T92" fmla="*/ 569 w 630"/>
              <a:gd name="T93" fmla="*/ 507 h 711"/>
              <a:gd name="T94" fmla="*/ 524 w 630"/>
              <a:gd name="T95" fmla="*/ 552 h 711"/>
              <a:gd name="T96" fmla="*/ 488 w 630"/>
              <a:gd name="T97" fmla="*/ 588 h 711"/>
              <a:gd name="T98" fmla="*/ 448 w 630"/>
              <a:gd name="T99" fmla="*/ 588 h 711"/>
              <a:gd name="T100" fmla="*/ 408 w 630"/>
              <a:gd name="T101" fmla="*/ 547 h 711"/>
              <a:gd name="T102" fmla="*/ 408 w 630"/>
              <a:gd name="T103" fmla="*/ 507 h 711"/>
              <a:gd name="T104" fmla="*/ 448 w 630"/>
              <a:gd name="T105" fmla="*/ 507 h 711"/>
              <a:gd name="T106" fmla="*/ 468 w 630"/>
              <a:gd name="T107" fmla="*/ 527 h 711"/>
              <a:gd name="T108" fmla="*/ 524 w 630"/>
              <a:gd name="T109" fmla="*/ 472 h 711"/>
              <a:gd name="T110" fmla="*/ 528 w 630"/>
              <a:gd name="T111" fmla="*/ 467 h 711"/>
              <a:gd name="T112" fmla="*/ 569 w 630"/>
              <a:gd name="T113" fmla="*/ 467 h 711"/>
              <a:gd name="T114" fmla="*/ 569 w 630"/>
              <a:gd name="T115" fmla="*/ 507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0" h="711">
                <a:moveTo>
                  <a:pt x="402" y="89"/>
                </a:moveTo>
                <a:cubicBezTo>
                  <a:pt x="402" y="138"/>
                  <a:pt x="362" y="178"/>
                  <a:pt x="313" y="178"/>
                </a:cubicBezTo>
                <a:lnTo>
                  <a:pt x="223" y="178"/>
                </a:lnTo>
                <a:cubicBezTo>
                  <a:pt x="174" y="178"/>
                  <a:pt x="134" y="138"/>
                  <a:pt x="134" y="89"/>
                </a:cubicBezTo>
                <a:cubicBezTo>
                  <a:pt x="134" y="39"/>
                  <a:pt x="174" y="0"/>
                  <a:pt x="223" y="0"/>
                </a:cubicBezTo>
                <a:lnTo>
                  <a:pt x="313" y="0"/>
                </a:lnTo>
                <a:cubicBezTo>
                  <a:pt x="362" y="0"/>
                  <a:pt x="402" y="39"/>
                  <a:pt x="402" y="89"/>
                </a:cubicBezTo>
                <a:close/>
                <a:moveTo>
                  <a:pt x="445" y="89"/>
                </a:moveTo>
                <a:cubicBezTo>
                  <a:pt x="446" y="95"/>
                  <a:pt x="446" y="102"/>
                  <a:pt x="446" y="109"/>
                </a:cubicBezTo>
                <a:cubicBezTo>
                  <a:pt x="446" y="171"/>
                  <a:pt x="397" y="221"/>
                  <a:pt x="335" y="221"/>
                </a:cubicBezTo>
                <a:lnTo>
                  <a:pt x="201" y="221"/>
                </a:lnTo>
                <a:cubicBezTo>
                  <a:pt x="140" y="221"/>
                  <a:pt x="90" y="171"/>
                  <a:pt x="90" y="109"/>
                </a:cubicBezTo>
                <a:cubicBezTo>
                  <a:pt x="90" y="102"/>
                  <a:pt x="90" y="95"/>
                  <a:pt x="92" y="89"/>
                </a:cubicBezTo>
                <a:cubicBezTo>
                  <a:pt x="40" y="98"/>
                  <a:pt x="0" y="144"/>
                  <a:pt x="0" y="198"/>
                </a:cubicBezTo>
                <a:lnTo>
                  <a:pt x="0" y="600"/>
                </a:lnTo>
                <a:cubicBezTo>
                  <a:pt x="0" y="661"/>
                  <a:pt x="50" y="711"/>
                  <a:pt x="112" y="711"/>
                </a:cubicBezTo>
                <a:lnTo>
                  <a:pt x="409" y="711"/>
                </a:lnTo>
                <a:cubicBezTo>
                  <a:pt x="338" y="681"/>
                  <a:pt x="288" y="610"/>
                  <a:pt x="288" y="528"/>
                </a:cubicBezTo>
                <a:cubicBezTo>
                  <a:pt x="288" y="418"/>
                  <a:pt x="377" y="328"/>
                  <a:pt x="487" y="328"/>
                </a:cubicBezTo>
                <a:cubicBezTo>
                  <a:pt x="504" y="328"/>
                  <a:pt x="520" y="331"/>
                  <a:pt x="536" y="335"/>
                </a:cubicBezTo>
                <a:lnTo>
                  <a:pt x="536" y="198"/>
                </a:lnTo>
                <a:cubicBezTo>
                  <a:pt x="536" y="144"/>
                  <a:pt x="496" y="98"/>
                  <a:pt x="445" y="89"/>
                </a:cubicBezTo>
                <a:close/>
                <a:moveTo>
                  <a:pt x="251" y="446"/>
                </a:moveTo>
                <a:lnTo>
                  <a:pt x="251" y="446"/>
                </a:lnTo>
                <a:lnTo>
                  <a:pt x="112" y="446"/>
                </a:lnTo>
                <a:cubicBezTo>
                  <a:pt x="100" y="446"/>
                  <a:pt x="90" y="436"/>
                  <a:pt x="90" y="423"/>
                </a:cubicBezTo>
                <a:cubicBezTo>
                  <a:pt x="90" y="411"/>
                  <a:pt x="100" y="401"/>
                  <a:pt x="112" y="401"/>
                </a:cubicBezTo>
                <a:lnTo>
                  <a:pt x="251" y="401"/>
                </a:lnTo>
                <a:cubicBezTo>
                  <a:pt x="264" y="401"/>
                  <a:pt x="274" y="411"/>
                  <a:pt x="274" y="423"/>
                </a:cubicBezTo>
                <a:cubicBezTo>
                  <a:pt x="274" y="436"/>
                  <a:pt x="264" y="446"/>
                  <a:pt x="251" y="446"/>
                </a:cubicBezTo>
                <a:close/>
                <a:moveTo>
                  <a:pt x="296" y="356"/>
                </a:moveTo>
                <a:lnTo>
                  <a:pt x="296" y="356"/>
                </a:lnTo>
                <a:lnTo>
                  <a:pt x="112" y="356"/>
                </a:lnTo>
                <a:cubicBezTo>
                  <a:pt x="100" y="356"/>
                  <a:pt x="90" y="346"/>
                  <a:pt x="90" y="334"/>
                </a:cubicBezTo>
                <a:cubicBezTo>
                  <a:pt x="90" y="322"/>
                  <a:pt x="100" y="312"/>
                  <a:pt x="112" y="312"/>
                </a:cubicBezTo>
                <a:lnTo>
                  <a:pt x="296" y="312"/>
                </a:lnTo>
                <a:cubicBezTo>
                  <a:pt x="308" y="312"/>
                  <a:pt x="318" y="322"/>
                  <a:pt x="318" y="334"/>
                </a:cubicBezTo>
                <a:cubicBezTo>
                  <a:pt x="318" y="346"/>
                  <a:pt x="308" y="356"/>
                  <a:pt x="296" y="356"/>
                </a:cubicBezTo>
                <a:close/>
                <a:moveTo>
                  <a:pt x="524" y="390"/>
                </a:moveTo>
                <a:cubicBezTo>
                  <a:pt x="512" y="387"/>
                  <a:pt x="501" y="385"/>
                  <a:pt x="488" y="385"/>
                </a:cubicBezTo>
                <a:cubicBezTo>
                  <a:pt x="410" y="385"/>
                  <a:pt x="346" y="449"/>
                  <a:pt x="346" y="527"/>
                </a:cubicBezTo>
                <a:cubicBezTo>
                  <a:pt x="346" y="596"/>
                  <a:pt x="394" y="652"/>
                  <a:pt x="458" y="666"/>
                </a:cubicBezTo>
                <a:cubicBezTo>
                  <a:pt x="468" y="668"/>
                  <a:pt x="478" y="669"/>
                  <a:pt x="488" y="669"/>
                </a:cubicBezTo>
                <a:cubicBezTo>
                  <a:pt x="567" y="669"/>
                  <a:pt x="630" y="606"/>
                  <a:pt x="630" y="527"/>
                </a:cubicBezTo>
                <a:cubicBezTo>
                  <a:pt x="630" y="461"/>
                  <a:pt x="585" y="405"/>
                  <a:pt x="524" y="390"/>
                </a:cubicBezTo>
                <a:close/>
                <a:moveTo>
                  <a:pt x="569" y="507"/>
                </a:moveTo>
                <a:lnTo>
                  <a:pt x="569" y="507"/>
                </a:lnTo>
                <a:lnTo>
                  <a:pt x="524" y="552"/>
                </a:lnTo>
                <a:lnTo>
                  <a:pt x="488" y="588"/>
                </a:lnTo>
                <a:cubicBezTo>
                  <a:pt x="477" y="599"/>
                  <a:pt x="459" y="599"/>
                  <a:pt x="448" y="588"/>
                </a:cubicBezTo>
                <a:lnTo>
                  <a:pt x="408" y="547"/>
                </a:lnTo>
                <a:cubicBezTo>
                  <a:pt x="397" y="536"/>
                  <a:pt x="397" y="518"/>
                  <a:pt x="408" y="507"/>
                </a:cubicBezTo>
                <a:cubicBezTo>
                  <a:pt x="419" y="496"/>
                  <a:pt x="437" y="496"/>
                  <a:pt x="448" y="507"/>
                </a:cubicBezTo>
                <a:lnTo>
                  <a:pt x="468" y="527"/>
                </a:lnTo>
                <a:lnTo>
                  <a:pt x="524" y="472"/>
                </a:lnTo>
                <a:lnTo>
                  <a:pt x="528" y="467"/>
                </a:lnTo>
                <a:cubicBezTo>
                  <a:pt x="540" y="456"/>
                  <a:pt x="558" y="456"/>
                  <a:pt x="569" y="467"/>
                </a:cubicBezTo>
                <a:cubicBezTo>
                  <a:pt x="580" y="478"/>
                  <a:pt x="580" y="496"/>
                  <a:pt x="569" y="50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52" tIns="34276" rIns="68552" bIns="34276" numCol="1" anchor="t" anchorCtr="0" compatLnSpc="1"/>
          <a:lstStyle/>
          <a:p>
            <a:pPr>
              <a:lnSpc>
                <a:spcPct val="120000"/>
              </a:lnSpc>
            </a:pPr>
            <a:endParaRPr lang="zh-CN" altLang="en-US" sz="135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28" name="Freeform 13"/>
          <p:cNvSpPr>
            <a:spLocks noEditPoints="1"/>
          </p:cNvSpPr>
          <p:nvPr/>
        </p:nvSpPr>
        <p:spPr bwMode="auto">
          <a:xfrm>
            <a:off x="9486620" y="3051946"/>
            <a:ext cx="457383" cy="492148"/>
          </a:xfrm>
          <a:custGeom>
            <a:avLst/>
            <a:gdLst>
              <a:gd name="T0" fmla="*/ 255 w 847"/>
              <a:gd name="T1" fmla="*/ 138 h 903"/>
              <a:gd name="T2" fmla="*/ 555 w 847"/>
              <a:gd name="T3" fmla="*/ 100 h 903"/>
              <a:gd name="T4" fmla="*/ 448 w 847"/>
              <a:gd name="T5" fmla="*/ 61 h 903"/>
              <a:gd name="T6" fmla="*/ 324 w 847"/>
              <a:gd name="T7" fmla="*/ 61 h 903"/>
              <a:gd name="T8" fmla="*/ 217 w 847"/>
              <a:gd name="T9" fmla="*/ 100 h 903"/>
              <a:gd name="T10" fmla="*/ 697 w 847"/>
              <a:gd name="T11" fmla="*/ 782 h 903"/>
              <a:gd name="T12" fmla="*/ 709 w 847"/>
              <a:gd name="T13" fmla="*/ 755 h 903"/>
              <a:gd name="T14" fmla="*/ 660 w 847"/>
              <a:gd name="T15" fmla="*/ 586 h 903"/>
              <a:gd name="T16" fmla="*/ 629 w 847"/>
              <a:gd name="T17" fmla="*/ 586 h 903"/>
              <a:gd name="T18" fmla="*/ 629 w 847"/>
              <a:gd name="T19" fmla="*/ 716 h 903"/>
              <a:gd name="T20" fmla="*/ 630 w 847"/>
              <a:gd name="T21" fmla="*/ 719 h 903"/>
              <a:gd name="T22" fmla="*/ 631 w 847"/>
              <a:gd name="T23" fmla="*/ 722 h 903"/>
              <a:gd name="T24" fmla="*/ 633 w 847"/>
              <a:gd name="T25" fmla="*/ 724 h 903"/>
              <a:gd name="T26" fmla="*/ 807 w 847"/>
              <a:gd name="T27" fmla="*/ 596 h 903"/>
              <a:gd name="T28" fmla="*/ 644 w 847"/>
              <a:gd name="T29" fmla="*/ 510 h 903"/>
              <a:gd name="T30" fmla="*/ 607 w 847"/>
              <a:gd name="T31" fmla="*/ 899 h 903"/>
              <a:gd name="T32" fmla="*/ 837 w 847"/>
              <a:gd name="T33" fmla="*/ 743 h 903"/>
              <a:gd name="T34" fmla="*/ 808 w 847"/>
              <a:gd name="T35" fmla="*/ 737 h 903"/>
              <a:gd name="T36" fmla="*/ 645 w 847"/>
              <a:gd name="T37" fmla="*/ 872 h 903"/>
              <a:gd name="T38" fmla="*/ 481 w 847"/>
              <a:gd name="T39" fmla="*/ 675 h 903"/>
              <a:gd name="T40" fmla="*/ 676 w 847"/>
              <a:gd name="T41" fmla="*/ 543 h 903"/>
              <a:gd name="T42" fmla="*/ 808 w 847"/>
              <a:gd name="T43" fmla="*/ 737 h 903"/>
              <a:gd name="T44" fmla="*/ 284 w 847"/>
              <a:gd name="T45" fmla="*/ 736 h 903"/>
              <a:gd name="T46" fmla="*/ 485 w 847"/>
              <a:gd name="T47" fmla="*/ 536 h 903"/>
              <a:gd name="T48" fmla="*/ 526 w 847"/>
              <a:gd name="T49" fmla="*/ 505 h 903"/>
              <a:gd name="T50" fmla="*/ 732 w 847"/>
              <a:gd name="T51" fmla="*/ 306 h 903"/>
              <a:gd name="T52" fmla="*/ 740 w 847"/>
              <a:gd name="T53" fmla="*/ 494 h 903"/>
              <a:gd name="T54" fmla="*/ 772 w 847"/>
              <a:gd name="T55" fmla="*/ 505 h 903"/>
              <a:gd name="T56" fmla="*/ 772 w 847"/>
              <a:gd name="T57" fmla="*/ 208 h 903"/>
              <a:gd name="T58" fmla="*/ 40 w 847"/>
              <a:gd name="T59" fmla="*/ 167 h 903"/>
              <a:gd name="T60" fmla="*/ 0 w 847"/>
              <a:gd name="T61" fmla="*/ 314 h 903"/>
              <a:gd name="T62" fmla="*/ 0 w 847"/>
              <a:gd name="T63" fmla="*/ 536 h 903"/>
              <a:gd name="T64" fmla="*/ 0 w 847"/>
              <a:gd name="T65" fmla="*/ 751 h 903"/>
              <a:gd name="T66" fmla="*/ 427 w 847"/>
              <a:gd name="T67" fmla="*/ 791 h 903"/>
              <a:gd name="T68" fmla="*/ 32 w 847"/>
              <a:gd name="T69" fmla="*/ 314 h 903"/>
              <a:gd name="T70" fmla="*/ 40 w 847"/>
              <a:gd name="T71" fmla="*/ 306 h 903"/>
              <a:gd name="T72" fmla="*/ 252 w 847"/>
              <a:gd name="T73" fmla="*/ 505 h 903"/>
              <a:gd name="T74" fmla="*/ 32 w 847"/>
              <a:gd name="T75" fmla="*/ 314 h 903"/>
              <a:gd name="T76" fmla="*/ 252 w 847"/>
              <a:gd name="T77" fmla="*/ 536 h 903"/>
              <a:gd name="T78" fmla="*/ 40 w 847"/>
              <a:gd name="T79" fmla="*/ 736 h 903"/>
              <a:gd name="T80" fmla="*/ 32 w 847"/>
              <a:gd name="T81" fmla="*/ 536 h 903"/>
              <a:gd name="T82" fmla="*/ 284 w 847"/>
              <a:gd name="T83" fmla="*/ 505 h 903"/>
              <a:gd name="T84" fmla="*/ 284 w 847"/>
              <a:gd name="T85" fmla="*/ 306 h 903"/>
              <a:gd name="T86" fmla="*/ 495 w 847"/>
              <a:gd name="T87" fmla="*/ 505 h 903"/>
              <a:gd name="T88" fmla="*/ 511 w 847"/>
              <a:gd name="T89" fmla="*/ 207 h 903"/>
              <a:gd name="T90" fmla="*/ 538 w 847"/>
              <a:gd name="T91" fmla="*/ 235 h 903"/>
              <a:gd name="T92" fmla="*/ 483 w 847"/>
              <a:gd name="T93" fmla="*/ 235 h 903"/>
              <a:gd name="T94" fmla="*/ 268 w 847"/>
              <a:gd name="T95" fmla="*/ 207 h 903"/>
              <a:gd name="T96" fmla="*/ 295 w 847"/>
              <a:gd name="T97" fmla="*/ 235 h 903"/>
              <a:gd name="T98" fmla="*/ 241 w 847"/>
              <a:gd name="T99" fmla="*/ 23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47" h="903">
                <a:moveTo>
                  <a:pt x="217" y="100"/>
                </a:moveTo>
                <a:cubicBezTo>
                  <a:pt x="217" y="121"/>
                  <a:pt x="234" y="138"/>
                  <a:pt x="255" y="138"/>
                </a:cubicBezTo>
                <a:lnTo>
                  <a:pt x="517" y="138"/>
                </a:lnTo>
                <a:cubicBezTo>
                  <a:pt x="538" y="138"/>
                  <a:pt x="555" y="121"/>
                  <a:pt x="555" y="100"/>
                </a:cubicBezTo>
                <a:cubicBezTo>
                  <a:pt x="555" y="79"/>
                  <a:pt x="538" y="61"/>
                  <a:pt x="517" y="61"/>
                </a:cubicBezTo>
                <a:lnTo>
                  <a:pt x="448" y="61"/>
                </a:lnTo>
                <a:cubicBezTo>
                  <a:pt x="448" y="27"/>
                  <a:pt x="420" y="0"/>
                  <a:pt x="386" y="0"/>
                </a:cubicBezTo>
                <a:cubicBezTo>
                  <a:pt x="352" y="0"/>
                  <a:pt x="324" y="27"/>
                  <a:pt x="324" y="61"/>
                </a:cubicBezTo>
                <a:lnTo>
                  <a:pt x="255" y="61"/>
                </a:lnTo>
                <a:cubicBezTo>
                  <a:pt x="234" y="61"/>
                  <a:pt x="217" y="79"/>
                  <a:pt x="217" y="100"/>
                </a:cubicBezTo>
                <a:close/>
                <a:moveTo>
                  <a:pt x="686" y="777"/>
                </a:moveTo>
                <a:cubicBezTo>
                  <a:pt x="689" y="780"/>
                  <a:pt x="693" y="782"/>
                  <a:pt x="697" y="782"/>
                </a:cubicBezTo>
                <a:cubicBezTo>
                  <a:pt x="702" y="782"/>
                  <a:pt x="706" y="780"/>
                  <a:pt x="709" y="777"/>
                </a:cubicBezTo>
                <a:cubicBezTo>
                  <a:pt x="715" y="771"/>
                  <a:pt x="715" y="761"/>
                  <a:pt x="709" y="755"/>
                </a:cubicBezTo>
                <a:lnTo>
                  <a:pt x="660" y="706"/>
                </a:lnTo>
                <a:lnTo>
                  <a:pt x="660" y="586"/>
                </a:lnTo>
                <a:cubicBezTo>
                  <a:pt x="660" y="577"/>
                  <a:pt x="653" y="570"/>
                  <a:pt x="644" y="570"/>
                </a:cubicBezTo>
                <a:cubicBezTo>
                  <a:pt x="636" y="570"/>
                  <a:pt x="629" y="577"/>
                  <a:pt x="629" y="586"/>
                </a:cubicBezTo>
                <a:lnTo>
                  <a:pt x="629" y="713"/>
                </a:lnTo>
                <a:cubicBezTo>
                  <a:pt x="629" y="714"/>
                  <a:pt x="629" y="715"/>
                  <a:pt x="629" y="716"/>
                </a:cubicBezTo>
                <a:cubicBezTo>
                  <a:pt x="629" y="716"/>
                  <a:pt x="629" y="717"/>
                  <a:pt x="629" y="717"/>
                </a:cubicBezTo>
                <a:cubicBezTo>
                  <a:pt x="629" y="718"/>
                  <a:pt x="630" y="718"/>
                  <a:pt x="630" y="719"/>
                </a:cubicBezTo>
                <a:cubicBezTo>
                  <a:pt x="630" y="719"/>
                  <a:pt x="630" y="720"/>
                  <a:pt x="631" y="720"/>
                </a:cubicBezTo>
                <a:cubicBezTo>
                  <a:pt x="631" y="721"/>
                  <a:pt x="631" y="721"/>
                  <a:pt x="631" y="722"/>
                </a:cubicBezTo>
                <a:cubicBezTo>
                  <a:pt x="632" y="722"/>
                  <a:pt x="632" y="723"/>
                  <a:pt x="633" y="724"/>
                </a:cubicBezTo>
                <a:cubicBezTo>
                  <a:pt x="633" y="724"/>
                  <a:pt x="633" y="724"/>
                  <a:pt x="633" y="724"/>
                </a:cubicBezTo>
                <a:lnTo>
                  <a:pt x="686" y="777"/>
                </a:lnTo>
                <a:close/>
                <a:moveTo>
                  <a:pt x="807" y="596"/>
                </a:moveTo>
                <a:cubicBezTo>
                  <a:pt x="777" y="552"/>
                  <a:pt x="733" y="523"/>
                  <a:pt x="681" y="513"/>
                </a:cubicBezTo>
                <a:cubicBezTo>
                  <a:pt x="669" y="511"/>
                  <a:pt x="657" y="510"/>
                  <a:pt x="644" y="510"/>
                </a:cubicBezTo>
                <a:cubicBezTo>
                  <a:pt x="550" y="510"/>
                  <a:pt x="469" y="577"/>
                  <a:pt x="451" y="669"/>
                </a:cubicBezTo>
                <a:cubicBezTo>
                  <a:pt x="431" y="776"/>
                  <a:pt x="501" y="879"/>
                  <a:pt x="607" y="899"/>
                </a:cubicBezTo>
                <a:cubicBezTo>
                  <a:pt x="620" y="902"/>
                  <a:pt x="632" y="903"/>
                  <a:pt x="645" y="903"/>
                </a:cubicBezTo>
                <a:cubicBezTo>
                  <a:pt x="739" y="903"/>
                  <a:pt x="820" y="836"/>
                  <a:pt x="837" y="743"/>
                </a:cubicBezTo>
                <a:cubicBezTo>
                  <a:pt x="847" y="692"/>
                  <a:pt x="836" y="639"/>
                  <a:pt x="807" y="596"/>
                </a:cubicBezTo>
                <a:close/>
                <a:moveTo>
                  <a:pt x="808" y="737"/>
                </a:moveTo>
                <a:lnTo>
                  <a:pt x="808" y="737"/>
                </a:lnTo>
                <a:cubicBezTo>
                  <a:pt x="793" y="816"/>
                  <a:pt x="724" y="872"/>
                  <a:pt x="645" y="872"/>
                </a:cubicBezTo>
                <a:cubicBezTo>
                  <a:pt x="634" y="872"/>
                  <a:pt x="624" y="871"/>
                  <a:pt x="613" y="869"/>
                </a:cubicBezTo>
                <a:cubicBezTo>
                  <a:pt x="523" y="852"/>
                  <a:pt x="464" y="765"/>
                  <a:pt x="481" y="675"/>
                </a:cubicBezTo>
                <a:cubicBezTo>
                  <a:pt x="496" y="597"/>
                  <a:pt x="565" y="540"/>
                  <a:pt x="644" y="540"/>
                </a:cubicBezTo>
                <a:cubicBezTo>
                  <a:pt x="655" y="540"/>
                  <a:pt x="665" y="541"/>
                  <a:pt x="676" y="543"/>
                </a:cubicBezTo>
                <a:cubicBezTo>
                  <a:pt x="719" y="551"/>
                  <a:pt x="757" y="576"/>
                  <a:pt x="782" y="613"/>
                </a:cubicBezTo>
                <a:cubicBezTo>
                  <a:pt x="807" y="650"/>
                  <a:pt x="816" y="694"/>
                  <a:pt x="808" y="737"/>
                </a:cubicBezTo>
                <a:close/>
                <a:moveTo>
                  <a:pt x="413" y="736"/>
                </a:moveTo>
                <a:lnTo>
                  <a:pt x="284" y="736"/>
                </a:lnTo>
                <a:lnTo>
                  <a:pt x="284" y="536"/>
                </a:lnTo>
                <a:lnTo>
                  <a:pt x="485" y="536"/>
                </a:lnTo>
                <a:cubicBezTo>
                  <a:pt x="497" y="524"/>
                  <a:pt x="512" y="514"/>
                  <a:pt x="527" y="505"/>
                </a:cubicBezTo>
                <a:lnTo>
                  <a:pt x="526" y="505"/>
                </a:lnTo>
                <a:lnTo>
                  <a:pt x="526" y="306"/>
                </a:lnTo>
                <a:lnTo>
                  <a:pt x="732" y="306"/>
                </a:lnTo>
                <a:cubicBezTo>
                  <a:pt x="736" y="306"/>
                  <a:pt x="740" y="309"/>
                  <a:pt x="740" y="314"/>
                </a:cubicBezTo>
                <a:lnTo>
                  <a:pt x="740" y="494"/>
                </a:lnTo>
                <a:cubicBezTo>
                  <a:pt x="751" y="499"/>
                  <a:pt x="762" y="505"/>
                  <a:pt x="772" y="511"/>
                </a:cubicBezTo>
                <a:lnTo>
                  <a:pt x="772" y="505"/>
                </a:lnTo>
                <a:lnTo>
                  <a:pt x="772" y="314"/>
                </a:lnTo>
                <a:lnTo>
                  <a:pt x="772" y="208"/>
                </a:lnTo>
                <a:cubicBezTo>
                  <a:pt x="772" y="185"/>
                  <a:pt x="754" y="167"/>
                  <a:pt x="732" y="167"/>
                </a:cubicBezTo>
                <a:lnTo>
                  <a:pt x="40" y="167"/>
                </a:lnTo>
                <a:cubicBezTo>
                  <a:pt x="18" y="167"/>
                  <a:pt x="0" y="185"/>
                  <a:pt x="0" y="208"/>
                </a:cubicBezTo>
                <a:lnTo>
                  <a:pt x="0" y="314"/>
                </a:lnTo>
                <a:lnTo>
                  <a:pt x="0" y="505"/>
                </a:lnTo>
                <a:lnTo>
                  <a:pt x="0" y="536"/>
                </a:lnTo>
                <a:lnTo>
                  <a:pt x="0" y="727"/>
                </a:lnTo>
                <a:lnTo>
                  <a:pt x="0" y="751"/>
                </a:lnTo>
                <a:cubicBezTo>
                  <a:pt x="0" y="773"/>
                  <a:pt x="18" y="791"/>
                  <a:pt x="40" y="791"/>
                </a:cubicBezTo>
                <a:lnTo>
                  <a:pt x="427" y="791"/>
                </a:lnTo>
                <a:cubicBezTo>
                  <a:pt x="420" y="773"/>
                  <a:pt x="415" y="755"/>
                  <a:pt x="413" y="736"/>
                </a:cubicBezTo>
                <a:close/>
                <a:moveTo>
                  <a:pt x="32" y="314"/>
                </a:moveTo>
                <a:lnTo>
                  <a:pt x="32" y="314"/>
                </a:lnTo>
                <a:cubicBezTo>
                  <a:pt x="32" y="309"/>
                  <a:pt x="36" y="306"/>
                  <a:pt x="40" y="306"/>
                </a:cubicBezTo>
                <a:lnTo>
                  <a:pt x="252" y="306"/>
                </a:lnTo>
                <a:lnTo>
                  <a:pt x="252" y="505"/>
                </a:lnTo>
                <a:lnTo>
                  <a:pt x="32" y="505"/>
                </a:lnTo>
                <a:lnTo>
                  <a:pt x="32" y="314"/>
                </a:lnTo>
                <a:close/>
                <a:moveTo>
                  <a:pt x="252" y="536"/>
                </a:moveTo>
                <a:lnTo>
                  <a:pt x="252" y="536"/>
                </a:lnTo>
                <a:lnTo>
                  <a:pt x="252" y="736"/>
                </a:lnTo>
                <a:lnTo>
                  <a:pt x="40" y="736"/>
                </a:lnTo>
                <a:cubicBezTo>
                  <a:pt x="36" y="736"/>
                  <a:pt x="32" y="732"/>
                  <a:pt x="32" y="727"/>
                </a:cubicBezTo>
                <a:lnTo>
                  <a:pt x="32" y="536"/>
                </a:lnTo>
                <a:lnTo>
                  <a:pt x="252" y="536"/>
                </a:lnTo>
                <a:close/>
                <a:moveTo>
                  <a:pt x="284" y="505"/>
                </a:moveTo>
                <a:lnTo>
                  <a:pt x="284" y="505"/>
                </a:lnTo>
                <a:lnTo>
                  <a:pt x="284" y="306"/>
                </a:lnTo>
                <a:lnTo>
                  <a:pt x="495" y="306"/>
                </a:lnTo>
                <a:lnTo>
                  <a:pt x="495" y="505"/>
                </a:lnTo>
                <a:lnTo>
                  <a:pt x="284" y="505"/>
                </a:lnTo>
                <a:close/>
                <a:moveTo>
                  <a:pt x="511" y="207"/>
                </a:moveTo>
                <a:lnTo>
                  <a:pt x="511" y="207"/>
                </a:lnTo>
                <a:cubicBezTo>
                  <a:pt x="526" y="207"/>
                  <a:pt x="538" y="219"/>
                  <a:pt x="538" y="235"/>
                </a:cubicBezTo>
                <a:cubicBezTo>
                  <a:pt x="538" y="250"/>
                  <a:pt x="526" y="262"/>
                  <a:pt x="511" y="262"/>
                </a:cubicBezTo>
                <a:cubicBezTo>
                  <a:pt x="496" y="262"/>
                  <a:pt x="483" y="250"/>
                  <a:pt x="483" y="235"/>
                </a:cubicBezTo>
                <a:cubicBezTo>
                  <a:pt x="483" y="219"/>
                  <a:pt x="496" y="207"/>
                  <a:pt x="511" y="207"/>
                </a:cubicBezTo>
                <a:close/>
                <a:moveTo>
                  <a:pt x="268" y="207"/>
                </a:moveTo>
                <a:lnTo>
                  <a:pt x="268" y="207"/>
                </a:lnTo>
                <a:cubicBezTo>
                  <a:pt x="283" y="207"/>
                  <a:pt x="295" y="219"/>
                  <a:pt x="295" y="235"/>
                </a:cubicBezTo>
                <a:cubicBezTo>
                  <a:pt x="295" y="250"/>
                  <a:pt x="283" y="262"/>
                  <a:pt x="268" y="262"/>
                </a:cubicBezTo>
                <a:cubicBezTo>
                  <a:pt x="253" y="262"/>
                  <a:pt x="241" y="250"/>
                  <a:pt x="241" y="235"/>
                </a:cubicBezTo>
                <a:cubicBezTo>
                  <a:pt x="241" y="219"/>
                  <a:pt x="253" y="207"/>
                  <a:pt x="268" y="20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52" tIns="34276" rIns="68552" bIns="34276" numCol="1" anchor="t" anchorCtr="0" compatLnSpc="1"/>
          <a:lstStyle/>
          <a:p>
            <a:pPr>
              <a:lnSpc>
                <a:spcPct val="120000"/>
              </a:lnSpc>
            </a:pPr>
            <a:endParaRPr lang="zh-CN" altLang="en-US" sz="1355">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32" name="Freeform 110"/>
          <p:cNvSpPr>
            <a:spLocks noChangeArrowheads="1"/>
          </p:cNvSpPr>
          <p:nvPr/>
        </p:nvSpPr>
        <p:spPr bwMode="auto">
          <a:xfrm>
            <a:off x="6007100" y="3143264"/>
            <a:ext cx="566420" cy="364913"/>
          </a:xfrm>
          <a:custGeom>
            <a:avLst/>
            <a:gdLst>
              <a:gd name="T0" fmla="*/ 199860 w 462"/>
              <a:gd name="T1" fmla="*/ 4060 h 373"/>
              <a:gd name="T2" fmla="*/ 199860 w 462"/>
              <a:gd name="T3" fmla="*/ 4060 h 373"/>
              <a:gd name="T4" fmla="*/ 4051 w 462"/>
              <a:gd name="T5" fmla="*/ 72182 h 373"/>
              <a:gd name="T6" fmla="*/ 4051 w 462"/>
              <a:gd name="T7" fmla="*/ 76243 h 373"/>
              <a:gd name="T8" fmla="*/ 44113 w 462"/>
              <a:gd name="T9" fmla="*/ 96093 h 373"/>
              <a:gd name="T10" fmla="*/ 44113 w 462"/>
              <a:gd name="T11" fmla="*/ 96093 h 373"/>
              <a:gd name="T12" fmla="*/ 72021 w 462"/>
              <a:gd name="T13" fmla="*/ 103762 h 373"/>
              <a:gd name="T14" fmla="*/ 195358 w 462"/>
              <a:gd name="T15" fmla="*/ 15790 h 373"/>
              <a:gd name="T16" fmla="*/ 195358 w 462"/>
              <a:gd name="T17" fmla="*/ 15790 h 373"/>
              <a:gd name="T18" fmla="*/ 108032 w 462"/>
              <a:gd name="T19" fmla="*/ 111883 h 373"/>
              <a:gd name="T20" fmla="*/ 108032 w 462"/>
              <a:gd name="T21" fmla="*/ 111883 h 373"/>
              <a:gd name="T22" fmla="*/ 103981 w 462"/>
              <a:gd name="T23" fmla="*/ 115943 h 373"/>
              <a:gd name="T24" fmla="*/ 108032 w 462"/>
              <a:gd name="T25" fmla="*/ 120003 h 373"/>
              <a:gd name="T26" fmla="*/ 108032 w 462"/>
              <a:gd name="T27" fmla="*/ 120003 h 373"/>
              <a:gd name="T28" fmla="*/ 163399 w 462"/>
              <a:gd name="T29" fmla="*/ 152034 h 373"/>
              <a:gd name="T30" fmla="*/ 175552 w 462"/>
              <a:gd name="T31" fmla="*/ 147974 h 373"/>
              <a:gd name="T32" fmla="*/ 207512 w 462"/>
              <a:gd name="T33" fmla="*/ 8121 h 373"/>
              <a:gd name="T34" fmla="*/ 199860 w 462"/>
              <a:gd name="T35" fmla="*/ 4060 h 373"/>
              <a:gd name="T36" fmla="*/ 72021 w 462"/>
              <a:gd name="T37" fmla="*/ 163764 h 373"/>
              <a:gd name="T38" fmla="*/ 72021 w 462"/>
              <a:gd name="T39" fmla="*/ 163764 h 373"/>
              <a:gd name="T40" fmla="*/ 76073 w 462"/>
              <a:gd name="T41" fmla="*/ 167824 h 373"/>
              <a:gd name="T42" fmla="*/ 108032 w 462"/>
              <a:gd name="T43" fmla="*/ 139853 h 373"/>
              <a:gd name="T44" fmla="*/ 72021 w 462"/>
              <a:gd name="T45" fmla="*/ 120003 h 373"/>
              <a:gd name="T46" fmla="*/ 72021 w 462"/>
              <a:gd name="T47" fmla="*/ 163764 h 37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cubicBezTo>
                  <a:pt x="160" y="230"/>
                  <a:pt x="160" y="230"/>
                  <a:pt x="160" y="230"/>
                </a:cubicBezTo>
                <a:cubicBezTo>
                  <a:pt x="160" y="230"/>
                  <a:pt x="425" y="35"/>
                  <a:pt x="434" y="35"/>
                </a:cubicBezTo>
                <a:cubicBezTo>
                  <a:pt x="434" y="26"/>
                  <a:pt x="434" y="35"/>
                  <a:pt x="434" y="35"/>
                </a:cubicBezTo>
                <a:lnTo>
                  <a:pt x="240" y="248"/>
                </a:lnTo>
                <a:cubicBezTo>
                  <a:pt x="231" y="257"/>
                  <a:pt x="231" y="257"/>
                  <a:pt x="231" y="257"/>
                </a:cubicBezTo>
                <a:cubicBezTo>
                  <a:pt x="240" y="266"/>
                  <a:pt x="240" y="266"/>
                  <a:pt x="240" y="266"/>
                </a:cubicBez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bg1"/>
          </a:solidFill>
          <a:ln>
            <a:noFill/>
          </a:ln>
          <a:effectLst/>
        </p:spPr>
        <p:txBody>
          <a:bodyPr wrap="none" lIns="34289" tIns="17144" rIns="34289" bIns="17144" anchor="ctr"/>
          <a:lstStyle/>
          <a:p>
            <a:pPr>
              <a:lnSpc>
                <a:spcPct val="120000"/>
              </a:lnSpc>
            </a:pPr>
            <a:endParaRPr lang="en-US" sz="1355">
              <a:latin typeface="zihun59hao-chuangcuhei" panose="00000500000000000000" pitchFamily="2" charset="-122"/>
              <a:ea typeface="zihun59hao-chuangcuhei" panose="00000500000000000000" pitchFamily="2" charset="-122"/>
              <a:cs typeface="Lato Regular" panose="020F0502020204030203" pitchFamily="34" charset="0"/>
              <a:sym typeface="zihun59hao-chuangcuhei" panose="00000500000000000000" pitchFamily="2" charset="-122"/>
            </a:endParaRPr>
          </a:p>
        </p:txBody>
      </p:sp>
      <p:grpSp>
        <p:nvGrpSpPr>
          <p:cNvPr id="18" name="组合 17"/>
          <p:cNvGrpSpPr/>
          <p:nvPr/>
        </p:nvGrpSpPr>
        <p:grpSpPr>
          <a:xfrm>
            <a:off x="1677817" y="3902725"/>
            <a:ext cx="2552646" cy="1678516"/>
            <a:chOff x="7914375" y="2094974"/>
            <a:chExt cx="3226591" cy="1887572"/>
          </a:xfrm>
        </p:grpSpPr>
        <p:sp>
          <p:nvSpPr>
            <p:cNvPr id="19" name="文本框 18"/>
            <p:cNvSpPr txBox="1"/>
            <p:nvPr/>
          </p:nvSpPr>
          <p:spPr>
            <a:xfrm>
              <a:off x="8013663" y="2094974"/>
              <a:ext cx="2736639" cy="481021"/>
            </a:xfrm>
            <a:prstGeom prst="rect">
              <a:avLst/>
            </a:prstGeom>
            <a:noFill/>
          </p:spPr>
          <p:txBody>
            <a:bodyPr wrap="square" rtlCol="0">
              <a:spAutoFit/>
            </a:bodyPr>
            <a:lstStyle/>
            <a:p>
              <a:pPr>
                <a:lnSpc>
                  <a:spcPct val="120000"/>
                </a:lnSpc>
              </a:pPr>
              <a:r>
                <a:rPr lang="en-US" altLang="zh-CN" sz="2000" b="1" dirty="0">
                  <a:solidFill>
                    <a:schemeClr val="tx1"/>
                  </a:solidFill>
                  <a:latin typeface="zihun59hao-chuangcuhei" panose="00000500000000000000" pitchFamily="2" charset="-122"/>
                  <a:ea typeface="zihun59hao-chuangcuhei" panose="00000500000000000000" pitchFamily="2" charset="-122"/>
                  <a:sym typeface="zihun59hao-chuangcuhei" panose="00000500000000000000" pitchFamily="2" charset="-122"/>
                </a:rPr>
                <a:t>Reading papers…</a:t>
              </a:r>
              <a:endParaRPr lang="zh-CN" altLang="en-US" sz="2000" b="1" dirty="0">
                <a:solidFill>
                  <a:schemeClr val="tx1"/>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20" name="矩形 19"/>
            <p:cNvSpPr/>
            <p:nvPr/>
          </p:nvSpPr>
          <p:spPr>
            <a:xfrm>
              <a:off x="7914375" y="2571066"/>
              <a:ext cx="3226591" cy="1411480"/>
            </a:xfrm>
            <a:prstGeom prst="rect">
              <a:avLst/>
            </a:prstGeom>
          </p:spPr>
          <p:txBody>
            <a:bodyPr wrap="square">
              <a:spAutoFit/>
            </a:bodyPr>
            <a:lstStyle/>
            <a:p>
              <a:pPr>
                <a:lnSpc>
                  <a:spcPct val="120000"/>
                </a:lnSpc>
              </a:pPr>
              <a:r>
                <a:rPr lang="en-US" altLang="zh-CN" sz="1600" dirty="0">
                  <a:solidFill>
                    <a:schemeClr val="tx1"/>
                  </a:solidFill>
                  <a:latin typeface="等线" panose="02010600030101010101" pitchFamily="2" charset="-122"/>
                  <a:ea typeface="等线" panose="02010600030101010101" pitchFamily="2" charset="-122"/>
                  <a:sym typeface="zihun59hao-chuangcuhei" panose="00000500000000000000" pitchFamily="2" charset="-122"/>
                </a:rPr>
                <a:t>[1]</a:t>
              </a:r>
              <a:r>
                <a:rPr lang="zh-CN" altLang="en-US" sz="1600" dirty="0">
                  <a:solidFill>
                    <a:schemeClr val="tx1"/>
                  </a:solidFill>
                  <a:latin typeface="等线" panose="02010600030101010101" pitchFamily="2" charset="-122"/>
                  <a:ea typeface="等线" panose="02010600030101010101" pitchFamily="2" charset="-122"/>
                  <a:sym typeface="zihun59hao-chuangcuhei" panose="00000500000000000000" pitchFamily="2" charset="-122"/>
                </a:rPr>
                <a:t>刘晨蕊</a:t>
              </a:r>
              <a:r>
                <a:rPr lang="en-US" altLang="zh-CN" sz="1600" dirty="0">
                  <a:solidFill>
                    <a:schemeClr val="tx1"/>
                  </a:solidFill>
                  <a:latin typeface="等线" panose="02010600030101010101" pitchFamily="2" charset="-122"/>
                  <a:ea typeface="等线" panose="02010600030101010101" pitchFamily="2" charset="-122"/>
                  <a:sym typeface="zihun59hao-chuangcuhei" panose="00000500000000000000" pitchFamily="2" charset="-122"/>
                </a:rPr>
                <a:t>. </a:t>
              </a:r>
              <a:r>
                <a:rPr lang="zh-CN" altLang="en-US" sz="1600" dirty="0">
                  <a:solidFill>
                    <a:schemeClr val="tx1"/>
                  </a:solidFill>
                  <a:latin typeface="等线" panose="02010600030101010101" pitchFamily="2" charset="-122"/>
                  <a:ea typeface="等线" panose="02010600030101010101" pitchFamily="2" charset="-122"/>
                  <a:sym typeface="zihun59hao-chuangcuhei" panose="00000500000000000000" pitchFamily="2" charset="-122"/>
                </a:rPr>
                <a:t>基于</a:t>
              </a:r>
              <a:r>
                <a:rPr lang="en-US" altLang="zh-CN" sz="1600" dirty="0">
                  <a:solidFill>
                    <a:schemeClr val="tx1"/>
                  </a:solidFill>
                  <a:latin typeface="等线" panose="02010600030101010101" pitchFamily="2" charset="-122"/>
                  <a:ea typeface="等线" panose="02010600030101010101" pitchFamily="2" charset="-122"/>
                  <a:sym typeface="zihun59hao-chuangcuhei" panose="00000500000000000000" pitchFamily="2" charset="-122"/>
                </a:rPr>
                <a:t>BP</a:t>
              </a:r>
              <a:r>
                <a:rPr lang="zh-CN" altLang="en-US" sz="1600" dirty="0">
                  <a:solidFill>
                    <a:schemeClr val="tx1"/>
                  </a:solidFill>
                  <a:latin typeface="等线" panose="02010600030101010101" pitchFamily="2" charset="-122"/>
                  <a:ea typeface="等线" panose="02010600030101010101" pitchFamily="2" charset="-122"/>
                  <a:sym typeface="zihun59hao-chuangcuhei" panose="00000500000000000000" pitchFamily="2" charset="-122"/>
                </a:rPr>
                <a:t>神经网络的绿色债券信用评级研究</a:t>
              </a:r>
              <a:endParaRPr lang="en-US" altLang="zh-CN" sz="1600" dirty="0">
                <a:solidFill>
                  <a:schemeClr val="tx1"/>
                </a:solidFill>
                <a:latin typeface="等线" panose="02010600030101010101" pitchFamily="2" charset="-122"/>
                <a:ea typeface="等线" panose="02010600030101010101" pitchFamily="2" charset="-122"/>
                <a:sym typeface="zihun59hao-chuangcuhei" panose="00000500000000000000" pitchFamily="2" charset="-122"/>
              </a:endParaRPr>
            </a:p>
            <a:p>
              <a:pPr>
                <a:lnSpc>
                  <a:spcPct val="120000"/>
                </a:lnSpc>
              </a:pPr>
              <a:r>
                <a:rPr lang="en-US" altLang="zh-CN" sz="1600" dirty="0">
                  <a:latin typeface="等线" panose="02010600030101010101" pitchFamily="2" charset="-122"/>
                  <a:ea typeface="等线" panose="02010600030101010101" pitchFamily="2" charset="-122"/>
                  <a:sym typeface="zihun59hao-chuangcuhei" panose="00000500000000000000" pitchFamily="2" charset="-122"/>
                </a:rPr>
                <a:t>[2]And so on……</a:t>
              </a:r>
              <a:endParaRPr lang="zh-CN" altLang="en-US" sz="1600" dirty="0">
                <a:solidFill>
                  <a:schemeClr val="tx1"/>
                </a:solidFill>
                <a:latin typeface="等线" panose="02010600030101010101" pitchFamily="2" charset="-122"/>
                <a:ea typeface="等线" panose="02010600030101010101" pitchFamily="2" charset="-122"/>
                <a:sym typeface="zihun59hao-chuangcuhei" panose="00000500000000000000" pitchFamily="2" charset="-122"/>
              </a:endParaRPr>
            </a:p>
          </p:txBody>
        </p:sp>
      </p:grpSp>
      <p:grpSp>
        <p:nvGrpSpPr>
          <p:cNvPr id="21" name="组合 20"/>
          <p:cNvGrpSpPr/>
          <p:nvPr/>
        </p:nvGrpSpPr>
        <p:grpSpPr>
          <a:xfrm>
            <a:off x="5047769" y="3902725"/>
            <a:ext cx="2699414" cy="1492317"/>
            <a:chOff x="7909302" y="2094975"/>
            <a:chExt cx="3412109" cy="1678180"/>
          </a:xfrm>
        </p:grpSpPr>
        <p:sp>
          <p:nvSpPr>
            <p:cNvPr id="22" name="文本框 21"/>
            <p:cNvSpPr txBox="1"/>
            <p:nvPr/>
          </p:nvSpPr>
          <p:spPr>
            <a:xfrm>
              <a:off x="7909302" y="2094975"/>
              <a:ext cx="3412109" cy="481021"/>
            </a:xfrm>
            <a:prstGeom prst="rect">
              <a:avLst/>
            </a:prstGeom>
            <a:noFill/>
          </p:spPr>
          <p:txBody>
            <a:bodyPr wrap="square" rtlCol="0">
              <a:spAutoFit/>
            </a:bodyPr>
            <a:lstStyle/>
            <a:p>
              <a:pPr>
                <a:lnSpc>
                  <a:spcPct val="120000"/>
                </a:lnSpc>
              </a:pPr>
              <a:r>
                <a:rPr lang="en-US" altLang="zh-CN" sz="2000" b="1" dirty="0">
                  <a:solidFill>
                    <a:schemeClr val="tx1"/>
                  </a:solidFill>
                  <a:latin typeface="zihun59hao-chuangcuhei" panose="00000500000000000000" pitchFamily="2" charset="-122"/>
                  <a:ea typeface="zihun59hao-chuangcuhei" panose="00000500000000000000" pitchFamily="2" charset="-122"/>
                  <a:sym typeface="zihun59hao-chuangcuhei" panose="00000500000000000000" pitchFamily="2" charset="-122"/>
                </a:rPr>
                <a:t>Correlation analysis…</a:t>
              </a:r>
              <a:endParaRPr lang="zh-CN" altLang="en-US" sz="2000" b="1" dirty="0">
                <a:solidFill>
                  <a:schemeClr val="tx1"/>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23" name="矩形 22"/>
            <p:cNvSpPr/>
            <p:nvPr/>
          </p:nvSpPr>
          <p:spPr>
            <a:xfrm>
              <a:off x="7914375" y="2693943"/>
              <a:ext cx="3226592" cy="1079212"/>
            </a:xfrm>
            <a:prstGeom prst="rect">
              <a:avLst/>
            </a:prstGeom>
          </p:spPr>
          <p:txBody>
            <a:bodyPr wrap="square">
              <a:spAutoFit/>
            </a:bodyPr>
            <a:lstStyle/>
            <a:p>
              <a:pPr>
                <a:lnSpc>
                  <a:spcPct val="120000"/>
                </a:lnSpc>
              </a:pPr>
              <a:r>
                <a:rPr lang="en-US" altLang="zh-CN" sz="1600" dirty="0">
                  <a:solidFill>
                    <a:schemeClr val="tx1"/>
                  </a:solidFill>
                  <a:latin typeface="等线" panose="02010600030101010101" pitchFamily="2" charset="-122"/>
                  <a:ea typeface="等线" panose="02010600030101010101" pitchFamily="2" charset="-122"/>
                  <a:sym typeface="zihun59hao-chuangcuhei" panose="00000500000000000000" pitchFamily="2" charset="-122"/>
                </a:rPr>
                <a:t>Many indicators is highly correlated, such as Current Ratio and Quick Ratio</a:t>
              </a:r>
              <a:endParaRPr lang="zh-CN" altLang="en-US" sz="1600" dirty="0">
                <a:solidFill>
                  <a:schemeClr val="tx1"/>
                </a:solidFill>
                <a:latin typeface="等线" panose="02010600030101010101" pitchFamily="2" charset="-122"/>
                <a:ea typeface="等线" panose="02010600030101010101" pitchFamily="2" charset="-122"/>
                <a:sym typeface="zihun59hao-chuangcuhei" panose="00000500000000000000" pitchFamily="2" charset="-122"/>
              </a:endParaRPr>
            </a:p>
          </p:txBody>
        </p:sp>
      </p:grpSp>
      <p:grpSp>
        <p:nvGrpSpPr>
          <p:cNvPr id="24" name="组合 23"/>
          <p:cNvGrpSpPr/>
          <p:nvPr/>
        </p:nvGrpSpPr>
        <p:grpSpPr>
          <a:xfrm>
            <a:off x="8414963" y="3902725"/>
            <a:ext cx="2556659" cy="1294619"/>
            <a:chOff x="7909302" y="2094975"/>
            <a:chExt cx="3231664" cy="1455862"/>
          </a:xfrm>
        </p:grpSpPr>
        <p:sp>
          <p:nvSpPr>
            <p:cNvPr id="29" name="文本框 28"/>
            <p:cNvSpPr txBox="1"/>
            <p:nvPr/>
          </p:nvSpPr>
          <p:spPr>
            <a:xfrm>
              <a:off x="7909302" y="2094975"/>
              <a:ext cx="2736639" cy="481021"/>
            </a:xfrm>
            <a:prstGeom prst="rect">
              <a:avLst/>
            </a:prstGeom>
            <a:noFill/>
          </p:spPr>
          <p:txBody>
            <a:bodyPr wrap="square" rtlCol="0">
              <a:spAutoFit/>
            </a:bodyPr>
            <a:lstStyle/>
            <a:p>
              <a:pPr>
                <a:lnSpc>
                  <a:spcPct val="120000"/>
                </a:lnSpc>
              </a:pPr>
              <a:r>
                <a:rPr lang="en-US" altLang="zh-CN" sz="2000" b="1" dirty="0">
                  <a:solidFill>
                    <a:schemeClr val="tx1"/>
                  </a:solidFill>
                  <a:latin typeface="zihun59hao-chuangcuhei" panose="00000500000000000000" pitchFamily="2" charset="-122"/>
                  <a:ea typeface="zihun59hao-chuangcuhei" panose="00000500000000000000" pitchFamily="2" charset="-122"/>
                  <a:sym typeface="zihun59hao-chuangcuhei" panose="00000500000000000000" pitchFamily="2" charset="-122"/>
                </a:rPr>
                <a:t>Grab the data…</a:t>
              </a:r>
              <a:endParaRPr lang="zh-CN" altLang="en-US" sz="2000" b="1" dirty="0">
                <a:solidFill>
                  <a:schemeClr val="tx1"/>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30" name="矩形 29"/>
            <p:cNvSpPr/>
            <p:nvPr/>
          </p:nvSpPr>
          <p:spPr>
            <a:xfrm>
              <a:off x="7914375" y="2803889"/>
              <a:ext cx="3226591" cy="746948"/>
            </a:xfrm>
            <a:prstGeom prst="rect">
              <a:avLst/>
            </a:prstGeom>
          </p:spPr>
          <p:txBody>
            <a:bodyPr wrap="square">
              <a:spAutoFit/>
            </a:bodyPr>
            <a:lstStyle/>
            <a:p>
              <a:pPr>
                <a:lnSpc>
                  <a:spcPct val="120000"/>
                </a:lnSpc>
              </a:pPr>
              <a:r>
                <a:rPr lang="en-US" altLang="zh-CN" sz="1600" dirty="0">
                  <a:latin typeface="等线" panose="02010600030101010101" pitchFamily="2" charset="-122"/>
                  <a:ea typeface="等线" panose="02010600030101010101" pitchFamily="2" charset="-122"/>
                  <a:sym typeface="zihun59hao-chuangcuhei" panose="00000500000000000000" pitchFamily="2" charset="-122"/>
                </a:rPr>
                <a:t>We grab the data from CHOICE of East Money</a:t>
              </a:r>
              <a:endParaRPr lang="zh-CN" altLang="en-US" sz="1600" dirty="0">
                <a:solidFill>
                  <a:schemeClr val="tx1"/>
                </a:solidFill>
                <a:latin typeface="等线" panose="02010600030101010101" pitchFamily="2" charset="-122"/>
                <a:ea typeface="等线" panose="02010600030101010101" pitchFamily="2" charset="-122"/>
                <a:sym typeface="zihun59hao-chuangcuhei"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海报"/>
          <p:cNvPicPr>
            <a:picLocks noChangeAspect="1"/>
          </p:cNvPicPr>
          <p:nvPr/>
        </p:nvPicPr>
        <p:blipFill>
          <a:blip r:embed="rId5"/>
          <a:stretch>
            <a:fillRect/>
          </a:stretch>
        </p:blipFill>
        <p:spPr>
          <a:xfrm rot="5400000" flipH="1">
            <a:off x="2667000" y="-2667000"/>
            <a:ext cx="6858000" cy="12192000"/>
          </a:xfrm>
          <a:prstGeom prst="rect">
            <a:avLst/>
          </a:prstGeom>
        </p:spPr>
      </p:pic>
      <p:sp>
        <p:nvSpPr>
          <p:cNvPr id="31" name="PA_矩形 7"/>
          <p:cNvSpPr/>
          <p:nvPr>
            <p:custDataLst>
              <p:tags r:id="rId1"/>
            </p:custDataLst>
          </p:nvPr>
        </p:nvSpPr>
        <p:spPr>
          <a:xfrm>
            <a:off x="2893060" y="2663190"/>
            <a:ext cx="6417310" cy="880241"/>
          </a:xfrm>
          <a:prstGeom prst="rect">
            <a:avLst/>
          </a:prstGeom>
        </p:spPr>
        <p:txBody>
          <a:bodyPr wrap="square">
            <a:spAutoFit/>
          </a:bodyPr>
          <a:lstStyle/>
          <a:p>
            <a:pPr lvl="0" algn="dist" defTabSz="685800">
              <a:lnSpc>
                <a:spcPct val="120000"/>
              </a:lnSpc>
              <a:defRPr/>
            </a:pPr>
            <a:r>
              <a:rPr lang="en-US" altLang="zh-CN" sz="4800" b="1" kern="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Feature Engineering</a:t>
            </a:r>
            <a:endParaRPr lang="zh-CN" altLang="en-US" sz="4800" b="1" kern="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32" name="PA_矩形 8"/>
          <p:cNvSpPr/>
          <p:nvPr>
            <p:custDataLst>
              <p:tags r:id="rId2"/>
            </p:custDataLst>
          </p:nvPr>
        </p:nvSpPr>
        <p:spPr>
          <a:xfrm>
            <a:off x="3724302" y="4048015"/>
            <a:ext cx="4766048" cy="387798"/>
          </a:xfrm>
          <a:prstGeom prst="rect">
            <a:avLst/>
          </a:prstGeom>
        </p:spPr>
        <p:txBody>
          <a:bodyPr wrap="square">
            <a:spAutoFit/>
          </a:bodyPr>
          <a:lstStyle/>
          <a:p>
            <a:pPr lvl="0" algn="ctr" defTabSz="685800">
              <a:lnSpc>
                <a:spcPct val="120000"/>
              </a:lnSpc>
              <a:defRPr/>
            </a:pPr>
            <a:r>
              <a:rPr lang="en-US" altLang="zh-CN"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How we transfer raw data to appliable data</a:t>
            </a:r>
          </a:p>
        </p:txBody>
      </p:sp>
      <p:grpSp>
        <p:nvGrpSpPr>
          <p:cNvPr id="12" name="组合 11"/>
          <p:cNvGrpSpPr/>
          <p:nvPr/>
        </p:nvGrpSpPr>
        <p:grpSpPr>
          <a:xfrm>
            <a:off x="5526405" y="1316990"/>
            <a:ext cx="1186815" cy="1274445"/>
            <a:chOff x="6018" y="2728"/>
            <a:chExt cx="1869" cy="2007"/>
          </a:xfrm>
        </p:grpSpPr>
        <p:sp>
          <p:nvSpPr>
            <p:cNvPr id="5" name="椭圆 4"/>
            <p:cNvSpPr/>
            <p:nvPr/>
          </p:nvSpPr>
          <p:spPr>
            <a:xfrm>
              <a:off x="7010" y="3034"/>
              <a:ext cx="877" cy="877"/>
            </a:xfrm>
            <a:prstGeom prst="ellipse">
              <a:avLst/>
            </a:prstGeom>
            <a:solidFill>
              <a:srgbClr val="E2C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sp>
          <p:nvSpPr>
            <p:cNvPr id="47" name="PA_矩形 7"/>
            <p:cNvSpPr/>
            <p:nvPr>
              <p:custDataLst>
                <p:tags r:id="rId3"/>
              </p:custDataLst>
            </p:nvPr>
          </p:nvSpPr>
          <p:spPr>
            <a:xfrm>
              <a:off x="6018" y="2728"/>
              <a:ext cx="1831" cy="2007"/>
            </a:xfrm>
            <a:prstGeom prst="rect">
              <a:avLst/>
            </a:prstGeom>
          </p:spPr>
          <p:txBody>
            <a:bodyPr wrap="none">
              <a:spAutoFit/>
            </a:bodyPr>
            <a:lstStyle/>
            <a:p>
              <a:pPr algn="ctr" defTabSz="685800">
                <a:lnSpc>
                  <a:spcPct val="120000"/>
                </a:lnSpc>
              </a:pPr>
              <a:r>
                <a:rPr lang="en-US" altLang="zh-CN" sz="7200" b="1" kern="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03</a:t>
              </a:r>
              <a:endParaRPr lang="zh-CN" altLang="en-US" sz="7200" b="1" kern="0" dirty="0">
                <a:solidFill>
                  <a:schemeClr val="tx1">
                    <a:lumMod val="75000"/>
                    <a:lumOff val="2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grpSp>
      <p:cxnSp>
        <p:nvCxnSpPr>
          <p:cNvPr id="11" name="直接连接符 10"/>
          <p:cNvCxnSpPr/>
          <p:nvPr/>
        </p:nvCxnSpPr>
        <p:spPr>
          <a:xfrm>
            <a:off x="5910898" y="3804909"/>
            <a:ext cx="393896" cy="0"/>
          </a:xfrm>
          <a:prstGeom prst="line">
            <a:avLst/>
          </a:prstGeom>
          <a:ln w="28575">
            <a:solidFill>
              <a:srgbClr val="2D3D54"/>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0" y="-1905"/>
            <a:ext cx="12202160" cy="6859905"/>
            <a:chOff x="-16" y="-3"/>
            <a:chExt cx="19216" cy="10803"/>
          </a:xfrm>
        </p:grpSpPr>
        <p:pic>
          <p:nvPicPr>
            <p:cNvPr id="54" name="图片 53" descr="海报"/>
            <p:cNvPicPr>
              <a:picLocks noChangeAspect="1"/>
            </p:cNvPicPr>
            <p:nvPr/>
          </p:nvPicPr>
          <p:blipFill>
            <a:blip r:embed="rId3"/>
            <a:srcRect l="57162" t="61862" r="-82" b="-77"/>
            <a:stretch>
              <a:fillRect/>
            </a:stretch>
          </p:blipFill>
          <p:spPr>
            <a:xfrm rot="16200000">
              <a:off x="13899" y="-465"/>
              <a:ext cx="4840" cy="5763"/>
            </a:xfrm>
            <a:prstGeom prst="rect">
              <a:avLst/>
            </a:prstGeom>
          </p:spPr>
        </p:pic>
        <p:sp>
          <p:nvSpPr>
            <p:cNvPr id="49" name="PA_矩形 7"/>
            <p:cNvSpPr/>
            <p:nvPr>
              <p:custDataLst>
                <p:tags r:id="rId1"/>
              </p:custDataLst>
            </p:nvPr>
          </p:nvSpPr>
          <p:spPr>
            <a:xfrm>
              <a:off x="22" y="0"/>
              <a:ext cx="5077" cy="870"/>
            </a:xfrm>
            <a:prstGeom prst="rect">
              <a:avLst/>
            </a:prstGeom>
          </p:spPr>
          <p:txBody>
            <a:bodyPr wrap="none">
              <a:spAutoFit/>
            </a:bodyPr>
            <a:lstStyle/>
            <a:p>
              <a:pPr lvl="0" algn="ctr" defTabSz="685800">
                <a:lnSpc>
                  <a:spcPct val="120000"/>
                </a:lnSpc>
                <a:defRPr/>
              </a:pPr>
              <a:r>
                <a:rPr lang="en-US" altLang="zh-CN"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Feature Engineering</a:t>
              </a:r>
              <a:endParaRPr lang="zh-CN" altLang="en-US"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pic>
          <p:nvPicPr>
            <p:cNvPr id="29" name="图片 28" descr="海报"/>
            <p:cNvPicPr>
              <a:picLocks noChangeAspect="1"/>
            </p:cNvPicPr>
            <p:nvPr/>
          </p:nvPicPr>
          <p:blipFill>
            <a:blip r:embed="rId3"/>
            <a:srcRect r="47849" b="82118"/>
            <a:stretch>
              <a:fillRect/>
            </a:stretch>
          </p:blipFill>
          <p:spPr>
            <a:xfrm rot="16200000">
              <a:off x="-1537" y="6703"/>
              <a:ext cx="5618" cy="2576"/>
            </a:xfrm>
            <a:prstGeom prst="rect">
              <a:avLst/>
            </a:prstGeom>
          </p:spPr>
        </p:pic>
      </p:grpSp>
      <p:sp>
        <p:nvSpPr>
          <p:cNvPr id="20" name="矩形 19"/>
          <p:cNvSpPr/>
          <p:nvPr/>
        </p:nvSpPr>
        <p:spPr>
          <a:xfrm>
            <a:off x="3800957" y="1397484"/>
            <a:ext cx="3384000" cy="46037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buClrTx/>
              <a:buSzTx/>
              <a:buFontTx/>
              <a:buNone/>
              <a:defRPr/>
            </a:pPr>
            <a:r>
              <a:rPr kumimoji="0" lang="en-US" altLang="zh-CN" sz="2000" b="1" i="0" u="none" strike="noStrike" kern="1200" cap="none" spc="0" normalizeH="0" baseline="0" noProof="0" dirty="0">
                <a:ln>
                  <a:noFill/>
                </a:ln>
                <a:solidFill>
                  <a:schemeClr val="tx1">
                    <a:lumMod val="85000"/>
                    <a:lumOff val="15000"/>
                  </a:schemeClr>
                </a:solidFill>
                <a:effectLst/>
                <a:uLnTx/>
                <a:uFillTx/>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Variable Selection</a:t>
            </a:r>
          </a:p>
        </p:txBody>
      </p:sp>
      <p:sp>
        <p:nvSpPr>
          <p:cNvPr id="21" name="Text Box 10"/>
          <p:cNvSpPr txBox="1">
            <a:spLocks noChangeArrowheads="1"/>
          </p:cNvSpPr>
          <p:nvPr/>
        </p:nvSpPr>
        <p:spPr bwMode="auto">
          <a:xfrm>
            <a:off x="3841262" y="1759913"/>
            <a:ext cx="6521937" cy="1240790"/>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defTabSz="1450975">
              <a:lnSpc>
                <a:spcPct val="120000"/>
              </a:lnSpc>
              <a:buFont typeface="Arial" panose="020B0604020202020204" pitchFamily="34" charset="0"/>
              <a:buChar char="•"/>
              <a:defRPr/>
            </a:pPr>
            <a:r>
              <a:rPr lang="en-US" altLang="zh-CN" sz="1600" dirty="0">
                <a:solidFill>
                  <a:schemeClr val="tx1">
                    <a:lumMod val="85000"/>
                    <a:lumOff val="1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Since the data we get have too many variables and some variables are highly related to each other.</a:t>
            </a:r>
          </a:p>
          <a:p>
            <a:pPr marL="285750" indent="-285750" defTabSz="1450975">
              <a:lnSpc>
                <a:spcPct val="120000"/>
              </a:lnSpc>
              <a:buFont typeface="Arial" panose="020B0604020202020204" pitchFamily="34" charset="0"/>
              <a:buChar char="•"/>
              <a:defRPr/>
            </a:pPr>
            <a:r>
              <a:rPr lang="en-US" altLang="zh-CN" sz="1600" dirty="0">
                <a:solidFill>
                  <a:schemeClr val="tx1">
                    <a:lumMod val="85000"/>
                    <a:lumOff val="1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We read some articles about companies’ credit rating, and use the variables most article chose.</a:t>
            </a:r>
          </a:p>
        </p:txBody>
      </p:sp>
      <p:grpSp>
        <p:nvGrpSpPr>
          <p:cNvPr id="15" name="组合 14"/>
          <p:cNvGrpSpPr/>
          <p:nvPr/>
        </p:nvGrpSpPr>
        <p:grpSpPr>
          <a:xfrm>
            <a:off x="1591488" y="1047367"/>
            <a:ext cx="1407176" cy="1230239"/>
            <a:chOff x="1591488" y="1047367"/>
            <a:chExt cx="1407176" cy="1230239"/>
          </a:xfrm>
        </p:grpSpPr>
        <p:sp>
          <p:nvSpPr>
            <p:cNvPr id="11" name="koppt-圆形"/>
            <p:cNvSpPr>
              <a:spLocks noChangeAspect="1"/>
            </p:cNvSpPr>
            <p:nvPr/>
          </p:nvSpPr>
          <p:spPr>
            <a:xfrm>
              <a:off x="1591488" y="1047367"/>
              <a:ext cx="1407176" cy="1230239"/>
            </a:xfrm>
            <a:custGeom>
              <a:avLst/>
              <a:gdLst>
                <a:gd name="connsiteX0" fmla="*/ 846000 w 1935348"/>
                <a:gd name="connsiteY0" fmla="*/ 0 h 1692000"/>
                <a:gd name="connsiteX1" fmla="*/ 1625517 w 1935348"/>
                <a:gd name="connsiteY1" fmla="*/ 516699 h 1692000"/>
                <a:gd name="connsiteX2" fmla="*/ 1666369 w 1935348"/>
                <a:gd name="connsiteY2" fmla="*/ 648300 h 1692000"/>
                <a:gd name="connsiteX3" fmla="*/ 1935348 w 1935348"/>
                <a:gd name="connsiteY3" fmla="*/ 846000 h 1692000"/>
                <a:gd name="connsiteX4" fmla="*/ 1666369 w 1935348"/>
                <a:gd name="connsiteY4" fmla="*/ 1043699 h 1692000"/>
                <a:gd name="connsiteX5" fmla="*/ 1625517 w 1935348"/>
                <a:gd name="connsiteY5" fmla="*/ 1175302 h 1692000"/>
                <a:gd name="connsiteX6" fmla="*/ 846000 w 1935348"/>
                <a:gd name="connsiteY6" fmla="*/ 1692000 h 1692000"/>
                <a:gd name="connsiteX7" fmla="*/ 0 w 1935348"/>
                <a:gd name="connsiteY7" fmla="*/ 846000 h 1692000"/>
                <a:gd name="connsiteX8" fmla="*/ 846000 w 1935348"/>
                <a:gd name="connsiteY8" fmla="*/ 0 h 16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5348" h="1692000">
                  <a:moveTo>
                    <a:pt x="846000" y="0"/>
                  </a:moveTo>
                  <a:cubicBezTo>
                    <a:pt x="1196425" y="0"/>
                    <a:pt x="1497088" y="213057"/>
                    <a:pt x="1625517" y="516699"/>
                  </a:cubicBezTo>
                  <a:lnTo>
                    <a:pt x="1666369" y="648300"/>
                  </a:lnTo>
                  <a:lnTo>
                    <a:pt x="1935348" y="846000"/>
                  </a:lnTo>
                  <a:lnTo>
                    <a:pt x="1666369" y="1043699"/>
                  </a:lnTo>
                  <a:lnTo>
                    <a:pt x="1625517" y="1175302"/>
                  </a:lnTo>
                  <a:cubicBezTo>
                    <a:pt x="1497088" y="1478944"/>
                    <a:pt x="1196425" y="1692000"/>
                    <a:pt x="846000" y="1692000"/>
                  </a:cubicBezTo>
                  <a:cubicBezTo>
                    <a:pt x="378767" y="1692000"/>
                    <a:pt x="0" y="1313233"/>
                    <a:pt x="0" y="846000"/>
                  </a:cubicBezTo>
                  <a:cubicBezTo>
                    <a:pt x="0" y="378767"/>
                    <a:pt x="378767" y="0"/>
                    <a:pt x="846000" y="0"/>
                  </a:cubicBezTo>
                  <a:close/>
                </a:path>
              </a:pathLst>
            </a:custGeom>
            <a:solidFill>
              <a:srgbClr val="2D3D5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800">
                <a:latin typeface="zihun59hao-chuangcuhei" panose="00000500000000000000" pitchFamily="2" charset="-122"/>
                <a:ea typeface="zihun59hao-chuangcuhei" panose="00000500000000000000" pitchFamily="2" charset="-122"/>
                <a:cs typeface="Calibri Light" panose="020F0302020204030204" pitchFamily="34" charset="0"/>
                <a:sym typeface="zihun59hao-chuangcuhei" panose="00000500000000000000" pitchFamily="2" charset="-122"/>
              </a:endParaRPr>
            </a:p>
          </p:txBody>
        </p:sp>
        <p:grpSp>
          <p:nvGrpSpPr>
            <p:cNvPr id="12" name="Group 27"/>
            <p:cNvGrpSpPr/>
            <p:nvPr/>
          </p:nvGrpSpPr>
          <p:grpSpPr>
            <a:xfrm>
              <a:off x="2044346" y="1521648"/>
              <a:ext cx="264834" cy="231787"/>
              <a:chOff x="6901062" y="7265588"/>
              <a:chExt cx="590152" cy="516509"/>
            </a:xfrm>
          </p:grpSpPr>
          <p:sp>
            <p:nvSpPr>
              <p:cNvPr id="13" name="AutoShape 101"/>
              <p:cNvSpPr/>
              <p:nvPr/>
            </p:nvSpPr>
            <p:spPr bwMode="auto">
              <a:xfrm>
                <a:off x="6901062" y="7265588"/>
                <a:ext cx="590152" cy="5165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solidFill>
                <a:schemeClr val="bg1"/>
              </a:solidFill>
              <a:ln>
                <a:noFill/>
              </a:ln>
              <a:effectLst/>
            </p:spPr>
            <p:txBody>
              <a:bodyPr lIns="9523" tIns="9523" rIns="9523" bIns="9523" anchor="ctr"/>
              <a:lstStyle/>
              <a:p>
                <a:pPr algn="ctr" defTabSz="114300" fontAlgn="base" hangingPunct="0">
                  <a:lnSpc>
                    <a:spcPct val="120000"/>
                  </a:lnSpc>
                  <a:spcBef>
                    <a:spcPct val="0"/>
                  </a:spcBef>
                  <a:spcAft>
                    <a:spcPct val="0"/>
                  </a:spcAft>
                </a:pPr>
                <a:endParaRPr lang="en-US" sz="700" dirty="0">
                  <a:solidFill>
                    <a:srgbClr val="FFFFFF"/>
                  </a:solidFill>
                  <a:effectLst>
                    <a:outerShdw blurRad="38100" dist="38100" dir="2700000" algn="tl">
                      <a:srgbClr val="000000"/>
                    </a:outerShdw>
                  </a:effectLst>
                  <a:latin typeface="zihun59hao-chuangcuhei" panose="00000500000000000000" pitchFamily="2" charset="-122"/>
                  <a:ea typeface="zihun59hao-chuangcuhei" panose="00000500000000000000" pitchFamily="2" charset="-122"/>
                  <a:cs typeface="Calibri Light" panose="020F0302020204030204" pitchFamily="34" charset="0"/>
                  <a:sym typeface="zihun59hao-chuangcuhei" panose="00000500000000000000" pitchFamily="2" charset="-122"/>
                </a:endParaRPr>
              </a:p>
            </p:txBody>
          </p:sp>
          <p:sp>
            <p:nvSpPr>
              <p:cNvPr id="14" name="AutoShape 102"/>
              <p:cNvSpPr/>
              <p:nvPr/>
            </p:nvSpPr>
            <p:spPr bwMode="auto">
              <a:xfrm>
                <a:off x="6971174" y="7357893"/>
                <a:ext cx="449928" cy="331898"/>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solidFill>
                <a:schemeClr val="bg1"/>
              </a:solidFill>
              <a:ln>
                <a:noFill/>
              </a:ln>
              <a:effectLst/>
            </p:spPr>
            <p:txBody>
              <a:bodyPr lIns="9523" tIns="9523" rIns="9523" bIns="9523" anchor="ctr"/>
              <a:lstStyle/>
              <a:p>
                <a:pPr algn="ctr" defTabSz="114300" fontAlgn="base" hangingPunct="0">
                  <a:lnSpc>
                    <a:spcPct val="120000"/>
                  </a:lnSpc>
                  <a:spcBef>
                    <a:spcPct val="0"/>
                  </a:spcBef>
                  <a:spcAft>
                    <a:spcPct val="0"/>
                  </a:spcAft>
                </a:pPr>
                <a:endParaRPr lang="en-US" sz="700" dirty="0">
                  <a:solidFill>
                    <a:srgbClr val="FFFFFF"/>
                  </a:solidFill>
                  <a:effectLst>
                    <a:outerShdw blurRad="38100" dist="38100" dir="2700000" algn="tl">
                      <a:srgbClr val="000000"/>
                    </a:outerShdw>
                  </a:effectLst>
                  <a:latin typeface="zihun59hao-chuangcuhei" panose="00000500000000000000" pitchFamily="2" charset="-122"/>
                  <a:ea typeface="zihun59hao-chuangcuhei" panose="00000500000000000000" pitchFamily="2" charset="-122"/>
                  <a:cs typeface="Calibri Light" panose="020F0302020204030204" pitchFamily="34" charset="0"/>
                  <a:sym typeface="zihun59hao-chuangcuhei" panose="00000500000000000000" pitchFamily="2" charset="-122"/>
                </a:endParaRPr>
              </a:p>
            </p:txBody>
          </p:sp>
        </p:grpSp>
      </p:grpSp>
      <p:pic>
        <p:nvPicPr>
          <p:cNvPr id="3" name="图片 2"/>
          <p:cNvPicPr>
            <a:picLocks noChangeAspect="1"/>
          </p:cNvPicPr>
          <p:nvPr/>
        </p:nvPicPr>
        <p:blipFill>
          <a:blip r:embed="rId4"/>
          <a:stretch>
            <a:fillRect/>
          </a:stretch>
        </p:blipFill>
        <p:spPr>
          <a:xfrm>
            <a:off x="3945255" y="3203575"/>
            <a:ext cx="4393565" cy="3110865"/>
          </a:xfrm>
          <a:prstGeom prst="rect">
            <a:avLst/>
          </a:prstGeom>
        </p:spPr>
      </p:pic>
      <p:sp>
        <p:nvSpPr>
          <p:cNvPr id="4" name="文本框 3"/>
          <p:cNvSpPr txBox="1"/>
          <p:nvPr/>
        </p:nvSpPr>
        <p:spPr>
          <a:xfrm>
            <a:off x="8049260" y="4411345"/>
            <a:ext cx="2313940" cy="368300"/>
          </a:xfrm>
          <a:prstGeom prst="rect">
            <a:avLst/>
          </a:prstGeom>
          <a:noFill/>
        </p:spPr>
        <p:txBody>
          <a:bodyPr wrap="square" rtlCol="0">
            <a:spAutoFit/>
          </a:bodyPr>
          <a:lstStyle/>
          <a:p>
            <a:pPr algn="r"/>
            <a:r>
              <a:rPr lang="en-US" altLang="zh-CN"/>
              <a:t>variables selected</a:t>
            </a:r>
          </a:p>
        </p:txBody>
      </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0" y="-1905"/>
            <a:ext cx="12202160" cy="6859905"/>
            <a:chOff x="-16" y="-3"/>
            <a:chExt cx="19216" cy="10803"/>
          </a:xfrm>
        </p:grpSpPr>
        <p:pic>
          <p:nvPicPr>
            <p:cNvPr id="54" name="图片 53" descr="海报"/>
            <p:cNvPicPr>
              <a:picLocks noChangeAspect="1"/>
            </p:cNvPicPr>
            <p:nvPr/>
          </p:nvPicPr>
          <p:blipFill>
            <a:blip r:embed="rId3"/>
            <a:srcRect l="57162" t="61862" r="-82" b="-77"/>
            <a:stretch>
              <a:fillRect/>
            </a:stretch>
          </p:blipFill>
          <p:spPr>
            <a:xfrm rot="16200000">
              <a:off x="13899" y="-465"/>
              <a:ext cx="4840" cy="5763"/>
            </a:xfrm>
            <a:prstGeom prst="rect">
              <a:avLst/>
            </a:prstGeom>
          </p:spPr>
        </p:pic>
        <p:sp>
          <p:nvSpPr>
            <p:cNvPr id="49" name="PA_矩形 7"/>
            <p:cNvSpPr/>
            <p:nvPr>
              <p:custDataLst>
                <p:tags r:id="rId1"/>
              </p:custDataLst>
            </p:nvPr>
          </p:nvSpPr>
          <p:spPr>
            <a:xfrm>
              <a:off x="22" y="0"/>
              <a:ext cx="5077" cy="870"/>
            </a:xfrm>
            <a:prstGeom prst="rect">
              <a:avLst/>
            </a:prstGeom>
          </p:spPr>
          <p:txBody>
            <a:bodyPr wrap="none">
              <a:spAutoFit/>
            </a:bodyPr>
            <a:lstStyle/>
            <a:p>
              <a:pPr lvl="0" algn="ctr" defTabSz="685800">
                <a:lnSpc>
                  <a:spcPct val="120000"/>
                </a:lnSpc>
                <a:defRPr/>
              </a:pPr>
              <a:r>
                <a:rPr lang="en-US" altLang="zh-CN"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rPr>
                <a:t>Feature Engineering</a:t>
              </a:r>
              <a:endParaRPr lang="zh-CN" altLang="en-US" sz="2800" b="1" kern="0" dirty="0">
                <a:solidFill>
                  <a:schemeClr val="tx1">
                    <a:lumMod val="65000"/>
                    <a:lumOff val="35000"/>
                  </a:schemeClr>
                </a:solidFill>
                <a:latin typeface="zihun59hao-chuangcuhei" panose="00000500000000000000" pitchFamily="2" charset="-122"/>
                <a:ea typeface="zihun59hao-chuangcuhei" panose="00000500000000000000" pitchFamily="2" charset="-122"/>
                <a:sym typeface="zihun59hao-chuangcuhei" panose="00000500000000000000" pitchFamily="2" charset="-122"/>
              </a:endParaRPr>
            </a:p>
          </p:txBody>
        </p:sp>
        <p:pic>
          <p:nvPicPr>
            <p:cNvPr id="29" name="图片 28" descr="海报"/>
            <p:cNvPicPr>
              <a:picLocks noChangeAspect="1"/>
            </p:cNvPicPr>
            <p:nvPr/>
          </p:nvPicPr>
          <p:blipFill>
            <a:blip r:embed="rId3"/>
            <a:srcRect r="47849" b="82118"/>
            <a:stretch>
              <a:fillRect/>
            </a:stretch>
          </p:blipFill>
          <p:spPr>
            <a:xfrm rot="16200000">
              <a:off x="-1537" y="6703"/>
              <a:ext cx="5618" cy="2576"/>
            </a:xfrm>
            <a:prstGeom prst="rect">
              <a:avLst/>
            </a:prstGeom>
          </p:spPr>
        </p:pic>
      </p:grpSp>
      <p:sp>
        <p:nvSpPr>
          <p:cNvPr id="20" name="矩形 19"/>
          <p:cNvSpPr/>
          <p:nvPr/>
        </p:nvSpPr>
        <p:spPr>
          <a:xfrm>
            <a:off x="3800957" y="1397484"/>
            <a:ext cx="3384000" cy="42062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buClrTx/>
              <a:buSzTx/>
              <a:buFontTx/>
              <a:buNone/>
              <a:defRPr/>
            </a:pPr>
            <a:r>
              <a:rPr kumimoji="0" lang="en-US" altLang="zh-CN" sz="2000" b="1" i="0" u="none" strike="noStrike" kern="1200" cap="none" spc="0" normalizeH="0" baseline="0" noProof="0" dirty="0">
                <a:ln>
                  <a:noFill/>
                </a:ln>
                <a:solidFill>
                  <a:schemeClr val="tx1">
                    <a:lumMod val="85000"/>
                    <a:lumOff val="15000"/>
                  </a:schemeClr>
                </a:solidFill>
                <a:effectLst/>
                <a:uLnTx/>
                <a:uFillTx/>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Imputation of missing values</a:t>
            </a:r>
            <a:endParaRPr kumimoji="0" lang="zh-CN" altLang="en-US" sz="2000" b="1" i="0" u="none" strike="noStrike" kern="1200" cap="none" spc="0" normalizeH="0" baseline="0" noProof="0" dirty="0">
              <a:ln>
                <a:noFill/>
              </a:ln>
              <a:solidFill>
                <a:schemeClr val="tx1">
                  <a:lumMod val="85000"/>
                  <a:lumOff val="15000"/>
                </a:schemeClr>
              </a:solidFill>
              <a:effectLst/>
              <a:uLnTx/>
              <a:uFillTx/>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sp>
        <p:nvSpPr>
          <p:cNvPr id="21" name="Text Box 10"/>
          <p:cNvSpPr txBox="1">
            <a:spLocks noChangeArrowheads="1"/>
          </p:cNvSpPr>
          <p:nvPr/>
        </p:nvSpPr>
        <p:spPr bwMode="auto">
          <a:xfrm>
            <a:off x="3841262" y="1759913"/>
            <a:ext cx="6521937" cy="619657"/>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defTabSz="1450975">
              <a:lnSpc>
                <a:spcPct val="120000"/>
              </a:lnSpc>
              <a:buFont typeface="Arial" panose="020B0604020202020204" pitchFamily="34" charset="0"/>
              <a:buChar char="•"/>
              <a:defRPr/>
            </a:pPr>
            <a:r>
              <a:rPr lang="en-US" altLang="zh-CN" sz="1600" dirty="0">
                <a:solidFill>
                  <a:schemeClr val="tx1">
                    <a:lumMod val="85000"/>
                    <a:lumOff val="1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Categorize our data into different industries</a:t>
            </a:r>
          </a:p>
          <a:p>
            <a:pPr marL="285750" indent="-285750" defTabSz="1450975">
              <a:lnSpc>
                <a:spcPct val="120000"/>
              </a:lnSpc>
              <a:buFont typeface="Arial" panose="020B0604020202020204" pitchFamily="34" charset="0"/>
              <a:buChar char="•"/>
              <a:defRPr/>
            </a:pPr>
            <a:r>
              <a:rPr lang="en-US" altLang="zh-CN" sz="1600" dirty="0">
                <a:solidFill>
                  <a:schemeClr val="tx1">
                    <a:lumMod val="85000"/>
                    <a:lumOff val="1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rPr>
              <a:t>For each industry, use the mean value to replace the missing one  </a:t>
            </a:r>
            <a:endParaRPr kumimoji="0" lang="zh-CN" altLang="en-US" sz="1600" b="0" i="0" u="none" strike="noStrike" cap="none" spc="0" normalizeH="0" baseline="0" dirty="0">
              <a:solidFill>
                <a:schemeClr val="tx1">
                  <a:lumMod val="85000"/>
                  <a:lumOff val="15000"/>
                </a:schemeClr>
              </a:solidFill>
              <a:latin typeface="zihun59hao-chuangcuhei" panose="00000500000000000000" pitchFamily="2" charset="-122"/>
              <a:ea typeface="zihun59hao-chuangcuhei" panose="00000500000000000000" pitchFamily="2" charset="-122"/>
              <a:cs typeface="+mn-ea"/>
              <a:sym typeface="zihun59hao-chuangcuhei" panose="00000500000000000000" pitchFamily="2" charset="-122"/>
            </a:endParaRPr>
          </a:p>
        </p:txBody>
      </p:sp>
      <p:pic>
        <p:nvPicPr>
          <p:cNvPr id="25" name="图片 24"/>
          <p:cNvPicPr>
            <a:picLocks noChangeAspect="1"/>
          </p:cNvPicPr>
          <p:nvPr/>
        </p:nvPicPr>
        <p:blipFill>
          <a:blip r:embed="rId4"/>
          <a:stretch>
            <a:fillRect/>
          </a:stretch>
        </p:blipFill>
        <p:spPr>
          <a:xfrm>
            <a:off x="3649029" y="2379570"/>
            <a:ext cx="6448086" cy="4016221"/>
          </a:xfrm>
          <a:prstGeom prst="rect">
            <a:avLst/>
          </a:prstGeom>
        </p:spPr>
      </p:pic>
      <p:pic>
        <p:nvPicPr>
          <p:cNvPr id="34" name="图片 33"/>
          <p:cNvPicPr>
            <a:picLocks noChangeAspect="1"/>
          </p:cNvPicPr>
          <p:nvPr/>
        </p:nvPicPr>
        <p:blipFill>
          <a:blip r:embed="rId5"/>
          <a:stretch>
            <a:fillRect/>
          </a:stretch>
        </p:blipFill>
        <p:spPr>
          <a:xfrm>
            <a:off x="3649029" y="2378545"/>
            <a:ext cx="6448086" cy="4016221"/>
          </a:xfrm>
          <a:prstGeom prst="rect">
            <a:avLst/>
          </a:prstGeom>
        </p:spPr>
      </p:pic>
      <p:grpSp>
        <p:nvGrpSpPr>
          <p:cNvPr id="15" name="组合 14"/>
          <p:cNvGrpSpPr/>
          <p:nvPr/>
        </p:nvGrpSpPr>
        <p:grpSpPr>
          <a:xfrm>
            <a:off x="1591488" y="1047367"/>
            <a:ext cx="1407176" cy="1230239"/>
            <a:chOff x="1591488" y="1047367"/>
            <a:chExt cx="1407176" cy="1230239"/>
          </a:xfrm>
        </p:grpSpPr>
        <p:sp>
          <p:nvSpPr>
            <p:cNvPr id="11" name="koppt-圆形"/>
            <p:cNvSpPr>
              <a:spLocks noChangeAspect="1"/>
            </p:cNvSpPr>
            <p:nvPr/>
          </p:nvSpPr>
          <p:spPr>
            <a:xfrm>
              <a:off x="1591488" y="1047367"/>
              <a:ext cx="1407176" cy="1230239"/>
            </a:xfrm>
            <a:custGeom>
              <a:avLst/>
              <a:gdLst>
                <a:gd name="connsiteX0" fmla="*/ 846000 w 1935348"/>
                <a:gd name="connsiteY0" fmla="*/ 0 h 1692000"/>
                <a:gd name="connsiteX1" fmla="*/ 1625517 w 1935348"/>
                <a:gd name="connsiteY1" fmla="*/ 516699 h 1692000"/>
                <a:gd name="connsiteX2" fmla="*/ 1666369 w 1935348"/>
                <a:gd name="connsiteY2" fmla="*/ 648300 h 1692000"/>
                <a:gd name="connsiteX3" fmla="*/ 1935348 w 1935348"/>
                <a:gd name="connsiteY3" fmla="*/ 846000 h 1692000"/>
                <a:gd name="connsiteX4" fmla="*/ 1666369 w 1935348"/>
                <a:gd name="connsiteY4" fmla="*/ 1043699 h 1692000"/>
                <a:gd name="connsiteX5" fmla="*/ 1625517 w 1935348"/>
                <a:gd name="connsiteY5" fmla="*/ 1175302 h 1692000"/>
                <a:gd name="connsiteX6" fmla="*/ 846000 w 1935348"/>
                <a:gd name="connsiteY6" fmla="*/ 1692000 h 1692000"/>
                <a:gd name="connsiteX7" fmla="*/ 0 w 1935348"/>
                <a:gd name="connsiteY7" fmla="*/ 846000 h 1692000"/>
                <a:gd name="connsiteX8" fmla="*/ 846000 w 1935348"/>
                <a:gd name="connsiteY8" fmla="*/ 0 h 16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5348" h="1692000">
                  <a:moveTo>
                    <a:pt x="846000" y="0"/>
                  </a:moveTo>
                  <a:cubicBezTo>
                    <a:pt x="1196425" y="0"/>
                    <a:pt x="1497088" y="213057"/>
                    <a:pt x="1625517" y="516699"/>
                  </a:cubicBezTo>
                  <a:lnTo>
                    <a:pt x="1666369" y="648300"/>
                  </a:lnTo>
                  <a:lnTo>
                    <a:pt x="1935348" y="846000"/>
                  </a:lnTo>
                  <a:lnTo>
                    <a:pt x="1666369" y="1043699"/>
                  </a:lnTo>
                  <a:lnTo>
                    <a:pt x="1625517" y="1175302"/>
                  </a:lnTo>
                  <a:cubicBezTo>
                    <a:pt x="1497088" y="1478944"/>
                    <a:pt x="1196425" y="1692000"/>
                    <a:pt x="846000" y="1692000"/>
                  </a:cubicBezTo>
                  <a:cubicBezTo>
                    <a:pt x="378767" y="1692000"/>
                    <a:pt x="0" y="1313233"/>
                    <a:pt x="0" y="846000"/>
                  </a:cubicBezTo>
                  <a:cubicBezTo>
                    <a:pt x="0" y="378767"/>
                    <a:pt x="378767" y="0"/>
                    <a:pt x="846000" y="0"/>
                  </a:cubicBezTo>
                  <a:close/>
                </a:path>
              </a:pathLst>
            </a:custGeom>
            <a:solidFill>
              <a:srgbClr val="2D3D5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800">
                <a:latin typeface="zihun59hao-chuangcuhei" panose="00000500000000000000" pitchFamily="2" charset="-122"/>
                <a:ea typeface="zihun59hao-chuangcuhei" panose="00000500000000000000" pitchFamily="2" charset="-122"/>
                <a:cs typeface="Calibri Light" panose="020F0302020204030204" pitchFamily="34" charset="0"/>
                <a:sym typeface="zihun59hao-chuangcuhei" panose="00000500000000000000" pitchFamily="2" charset="-122"/>
              </a:endParaRPr>
            </a:p>
          </p:txBody>
        </p:sp>
        <p:grpSp>
          <p:nvGrpSpPr>
            <p:cNvPr id="12" name="Group 27"/>
            <p:cNvGrpSpPr/>
            <p:nvPr/>
          </p:nvGrpSpPr>
          <p:grpSpPr>
            <a:xfrm>
              <a:off x="2044346" y="1521648"/>
              <a:ext cx="264834" cy="231787"/>
              <a:chOff x="6901062" y="7265588"/>
              <a:chExt cx="590152" cy="516509"/>
            </a:xfrm>
          </p:grpSpPr>
          <p:sp>
            <p:nvSpPr>
              <p:cNvPr id="13" name="AutoShape 101"/>
              <p:cNvSpPr/>
              <p:nvPr/>
            </p:nvSpPr>
            <p:spPr bwMode="auto">
              <a:xfrm>
                <a:off x="6901062" y="7265588"/>
                <a:ext cx="590152" cy="5165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solidFill>
                <a:schemeClr val="bg1"/>
              </a:solidFill>
              <a:ln>
                <a:noFill/>
              </a:ln>
              <a:effectLst/>
            </p:spPr>
            <p:txBody>
              <a:bodyPr lIns="9523" tIns="9523" rIns="9523" bIns="9523" anchor="ctr"/>
              <a:lstStyle/>
              <a:p>
                <a:pPr algn="ctr" defTabSz="114300" fontAlgn="base" hangingPunct="0">
                  <a:lnSpc>
                    <a:spcPct val="120000"/>
                  </a:lnSpc>
                  <a:spcBef>
                    <a:spcPct val="0"/>
                  </a:spcBef>
                  <a:spcAft>
                    <a:spcPct val="0"/>
                  </a:spcAft>
                </a:pPr>
                <a:endParaRPr lang="en-US" sz="700" dirty="0">
                  <a:solidFill>
                    <a:srgbClr val="FFFFFF"/>
                  </a:solidFill>
                  <a:effectLst>
                    <a:outerShdw blurRad="38100" dist="38100" dir="2700000" algn="tl">
                      <a:srgbClr val="000000"/>
                    </a:outerShdw>
                  </a:effectLst>
                  <a:latin typeface="zihun59hao-chuangcuhei" panose="00000500000000000000" pitchFamily="2" charset="-122"/>
                  <a:ea typeface="zihun59hao-chuangcuhei" panose="00000500000000000000" pitchFamily="2" charset="-122"/>
                  <a:cs typeface="Calibri Light" panose="020F0302020204030204" pitchFamily="34" charset="0"/>
                  <a:sym typeface="zihun59hao-chuangcuhei" panose="00000500000000000000" pitchFamily="2" charset="-122"/>
                </a:endParaRPr>
              </a:p>
            </p:txBody>
          </p:sp>
          <p:sp>
            <p:nvSpPr>
              <p:cNvPr id="14" name="AutoShape 102"/>
              <p:cNvSpPr/>
              <p:nvPr/>
            </p:nvSpPr>
            <p:spPr bwMode="auto">
              <a:xfrm>
                <a:off x="6971174" y="7357893"/>
                <a:ext cx="449928" cy="331898"/>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solidFill>
                <a:schemeClr val="bg1"/>
              </a:solidFill>
              <a:ln>
                <a:noFill/>
              </a:ln>
              <a:effectLst/>
            </p:spPr>
            <p:txBody>
              <a:bodyPr lIns="9523" tIns="9523" rIns="9523" bIns="9523" anchor="ctr"/>
              <a:lstStyle/>
              <a:p>
                <a:pPr algn="ctr" defTabSz="114300" fontAlgn="base" hangingPunct="0">
                  <a:lnSpc>
                    <a:spcPct val="120000"/>
                  </a:lnSpc>
                  <a:spcBef>
                    <a:spcPct val="0"/>
                  </a:spcBef>
                  <a:spcAft>
                    <a:spcPct val="0"/>
                  </a:spcAft>
                </a:pPr>
                <a:endParaRPr lang="en-US" sz="700" dirty="0">
                  <a:solidFill>
                    <a:srgbClr val="FFFFFF"/>
                  </a:solidFill>
                  <a:effectLst>
                    <a:outerShdw blurRad="38100" dist="38100" dir="2700000" algn="tl">
                      <a:srgbClr val="000000"/>
                    </a:outerShdw>
                  </a:effectLst>
                  <a:latin typeface="zihun59hao-chuangcuhei" panose="00000500000000000000" pitchFamily="2" charset="-122"/>
                  <a:ea typeface="zihun59hao-chuangcuhei" panose="00000500000000000000" pitchFamily="2" charset="-122"/>
                  <a:cs typeface="Calibri Light" panose="020F0302020204030204" pitchFamily="34" charset="0"/>
                  <a:sym typeface="zihun59hao-chuangcuhei" panose="00000500000000000000" pitchFamily="2" charset="-122"/>
                </a:endParaRPr>
              </a:p>
            </p:txBody>
          </p:sp>
        </p:grpSp>
      </p:grpSp>
    </p:spTree>
  </p:cSld>
  <p:clrMapOvr>
    <a:masterClrMapping/>
  </p:clrMapOvr>
  <mc:AlternateContent xmlns:mc="http://schemas.openxmlformats.org/markup-compatibility/2006" xmlns:p14="http://schemas.microsoft.com/office/powerpoint/2010/main">
    <mc:Choice Requires="p14">
      <p:transition spd="slow" p14:dur="2000" advTm="1000">
        <p:random/>
      </p:transition>
    </mc:Choice>
    <mc:Fallback xmlns="">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9402d681-b8a2-4619-b15c-93dc054a612e"/>
  <p:tag name="COMMONDATA" val="eyJoZGlkIjoiMTFlYTk4NTdjY2M4OWE2ZWUwYTExNjBiMzA4M2RiMTU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PA" val="v4.1.3"/>
</p:tagLst>
</file>

<file path=ppt/tags/tag10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PA" val="v4.1.3"/>
</p:tagLst>
</file>

<file path=ppt/tags/tag11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PA" val="v4.1.3"/>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PA" val="v4.1.3"/>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PA" val="v4.1.3"/>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PA" val="v4.1.3"/>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PA" val="v4.1.3"/>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PA" val="v4.1.3"/>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PA" val="v4.1.3"/>
</p:tagLst>
</file>

<file path=ppt/tags/tag141.xml><?xml version="1.0" encoding="utf-8"?>
<p:tagLst xmlns:a="http://schemas.openxmlformats.org/drawingml/2006/main" xmlns:r="http://schemas.openxmlformats.org/officeDocument/2006/relationships" xmlns:p="http://schemas.openxmlformats.org/presentationml/2006/main">
  <p:tag name="PA" val="v4.1.3"/>
</p:tagLst>
</file>

<file path=ppt/tags/tag142.xml><?xml version="1.0" encoding="utf-8"?>
<p:tagLst xmlns:a="http://schemas.openxmlformats.org/drawingml/2006/main" xmlns:r="http://schemas.openxmlformats.org/officeDocument/2006/relationships" xmlns:p="http://schemas.openxmlformats.org/presentationml/2006/main">
  <p:tag name="PA" val="v4.1.3"/>
</p:tagLst>
</file>

<file path=ppt/tags/tag143.xml><?xml version="1.0" encoding="utf-8"?>
<p:tagLst xmlns:a="http://schemas.openxmlformats.org/drawingml/2006/main" xmlns:r="http://schemas.openxmlformats.org/officeDocument/2006/relationships" xmlns:p="http://schemas.openxmlformats.org/presentationml/2006/main">
  <p:tag name="PA" val="v4.1.3"/>
</p:tagLst>
</file>

<file path=ppt/tags/tag144.xml><?xml version="1.0" encoding="utf-8"?>
<p:tagLst xmlns:a="http://schemas.openxmlformats.org/drawingml/2006/main" xmlns:r="http://schemas.openxmlformats.org/officeDocument/2006/relationships" xmlns:p="http://schemas.openxmlformats.org/presentationml/2006/main">
  <p:tag name="PA" val="v4.1.3"/>
</p:tagLst>
</file>

<file path=ppt/tags/tag145.xml><?xml version="1.0" encoding="utf-8"?>
<p:tagLst xmlns:a="http://schemas.openxmlformats.org/drawingml/2006/main" xmlns:r="http://schemas.openxmlformats.org/officeDocument/2006/relationships" xmlns:p="http://schemas.openxmlformats.org/presentationml/2006/main">
  <p:tag name="PA" val="v4.1.3"/>
</p:tagLst>
</file>

<file path=ppt/tags/tag146.xml><?xml version="1.0" encoding="utf-8"?>
<p:tagLst xmlns:a="http://schemas.openxmlformats.org/drawingml/2006/main" xmlns:r="http://schemas.openxmlformats.org/officeDocument/2006/relationships" xmlns:p="http://schemas.openxmlformats.org/presentationml/2006/main">
  <p:tag name="PA" val="v4.1.3"/>
</p:tagLst>
</file>

<file path=ppt/tags/tag147.xml><?xml version="1.0" encoding="utf-8"?>
<p:tagLst xmlns:a="http://schemas.openxmlformats.org/drawingml/2006/main" xmlns:r="http://schemas.openxmlformats.org/officeDocument/2006/relationships" xmlns:p="http://schemas.openxmlformats.org/presentationml/2006/main">
  <p:tag name="PA" val="v4.1.3"/>
</p:tagLst>
</file>

<file path=ppt/tags/tag148.xml><?xml version="1.0" encoding="utf-8"?>
<p:tagLst xmlns:a="http://schemas.openxmlformats.org/drawingml/2006/main" xmlns:r="http://schemas.openxmlformats.org/officeDocument/2006/relationships" xmlns:p="http://schemas.openxmlformats.org/presentationml/2006/main">
  <p:tag name="PA" val="v4.1.3"/>
</p:tagLst>
</file>

<file path=ppt/tags/tag149.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PA" val="v4.1.3"/>
</p:tagLst>
</file>

<file path=ppt/tags/tag151.xml><?xml version="1.0" encoding="utf-8"?>
<p:tagLst xmlns:a="http://schemas.openxmlformats.org/drawingml/2006/main" xmlns:r="http://schemas.openxmlformats.org/officeDocument/2006/relationships" xmlns:p="http://schemas.openxmlformats.org/presentationml/2006/main">
  <p:tag name="PA" val="v4.1.3"/>
</p:tagLst>
</file>

<file path=ppt/tags/tag152.xml><?xml version="1.0" encoding="utf-8"?>
<p:tagLst xmlns:a="http://schemas.openxmlformats.org/drawingml/2006/main" xmlns:r="http://schemas.openxmlformats.org/officeDocument/2006/relationships" xmlns:p="http://schemas.openxmlformats.org/presentationml/2006/main">
  <p:tag name="PA" val="v4.1.3"/>
</p:tagLst>
</file>

<file path=ppt/tags/tag153.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69.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PA" val="v4.1.3"/>
</p:tagLst>
</file>

<file path=ppt/tags/tag71.xml><?xml version="1.0" encoding="utf-8"?>
<p:tagLst xmlns:a="http://schemas.openxmlformats.org/drawingml/2006/main" xmlns:r="http://schemas.openxmlformats.org/officeDocument/2006/relationships" xmlns:p="http://schemas.openxmlformats.org/presentationml/2006/main">
  <p:tag name="PA" val="v4.1.3"/>
</p:tagLst>
</file>

<file path=ppt/tags/tag72.xml><?xml version="1.0" encoding="utf-8"?>
<p:tagLst xmlns:a="http://schemas.openxmlformats.org/drawingml/2006/main" xmlns:r="http://schemas.openxmlformats.org/officeDocument/2006/relationships" xmlns:p="http://schemas.openxmlformats.org/presentationml/2006/main">
  <p:tag name="PA" val="v4.1.3"/>
</p:tagLst>
</file>

<file path=ppt/tags/tag73.xml><?xml version="1.0" encoding="utf-8"?>
<p:tagLst xmlns:a="http://schemas.openxmlformats.org/drawingml/2006/main" xmlns:r="http://schemas.openxmlformats.org/officeDocument/2006/relationships" xmlns:p="http://schemas.openxmlformats.org/presentationml/2006/main">
  <p:tag name="PA" val="v4.1.3"/>
</p:tagLst>
</file>

<file path=ppt/tags/tag74.xml><?xml version="1.0" encoding="utf-8"?>
<p:tagLst xmlns:a="http://schemas.openxmlformats.org/drawingml/2006/main" xmlns:r="http://schemas.openxmlformats.org/officeDocument/2006/relationships" xmlns:p="http://schemas.openxmlformats.org/presentationml/2006/main">
  <p:tag name="PA" val="v4.1.3"/>
</p:tagLst>
</file>

<file path=ppt/tags/tag75.xml><?xml version="1.0" encoding="utf-8"?>
<p:tagLst xmlns:a="http://schemas.openxmlformats.org/drawingml/2006/main" xmlns:r="http://schemas.openxmlformats.org/officeDocument/2006/relationships" xmlns:p="http://schemas.openxmlformats.org/presentationml/2006/main">
  <p:tag name="PA" val="v4.1.3"/>
</p:tagLst>
</file>

<file path=ppt/tags/tag76.xml><?xml version="1.0" encoding="utf-8"?>
<p:tagLst xmlns:a="http://schemas.openxmlformats.org/drawingml/2006/main" xmlns:r="http://schemas.openxmlformats.org/officeDocument/2006/relationships" xmlns:p="http://schemas.openxmlformats.org/presentationml/2006/main">
  <p:tag name="PA" val="v4.1.3"/>
</p:tagLst>
</file>

<file path=ppt/tags/tag77.xml><?xml version="1.0" encoding="utf-8"?>
<p:tagLst xmlns:a="http://schemas.openxmlformats.org/drawingml/2006/main" xmlns:r="http://schemas.openxmlformats.org/officeDocument/2006/relationships" xmlns:p="http://schemas.openxmlformats.org/presentationml/2006/main">
  <p:tag name="PA" val="v4.1.3"/>
</p:tagLst>
</file>

<file path=ppt/tags/tag78.xml><?xml version="1.0" encoding="utf-8"?>
<p:tagLst xmlns:a="http://schemas.openxmlformats.org/drawingml/2006/main" xmlns:r="http://schemas.openxmlformats.org/officeDocument/2006/relationships" xmlns:p="http://schemas.openxmlformats.org/presentationml/2006/main">
  <p:tag name="PA" val="v4.1.3"/>
</p:tagLst>
</file>

<file path=ppt/tags/tag79.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PA" val="v4.1.3"/>
</p:tagLst>
</file>

<file path=ppt/tags/tag81.xml><?xml version="1.0" encoding="utf-8"?>
<p:tagLst xmlns:a="http://schemas.openxmlformats.org/drawingml/2006/main" xmlns:r="http://schemas.openxmlformats.org/officeDocument/2006/relationships" xmlns:p="http://schemas.openxmlformats.org/presentationml/2006/main">
  <p:tag name="PA" val="v4.1.3"/>
</p:tagLst>
</file>

<file path=ppt/tags/tag82.xml><?xml version="1.0" encoding="utf-8"?>
<p:tagLst xmlns:a="http://schemas.openxmlformats.org/drawingml/2006/main" xmlns:r="http://schemas.openxmlformats.org/officeDocument/2006/relationships" xmlns:p="http://schemas.openxmlformats.org/presentationml/2006/main">
  <p:tag name="PA" val="v4.1.3"/>
</p:tagLst>
</file>

<file path=ppt/tags/tag83.xml><?xml version="1.0" encoding="utf-8"?>
<p:tagLst xmlns:a="http://schemas.openxmlformats.org/drawingml/2006/main" xmlns:r="http://schemas.openxmlformats.org/officeDocument/2006/relationships" xmlns:p="http://schemas.openxmlformats.org/presentationml/2006/main">
  <p:tag name="PA" val="v4.1.3"/>
</p:tagLst>
</file>

<file path=ppt/tags/tag84.xml><?xml version="1.0" encoding="utf-8"?>
<p:tagLst xmlns:a="http://schemas.openxmlformats.org/drawingml/2006/main" xmlns:r="http://schemas.openxmlformats.org/officeDocument/2006/relationships" xmlns:p="http://schemas.openxmlformats.org/presentationml/2006/main">
  <p:tag name="PA" val="v4.1.3"/>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PA" val="v4.1.3"/>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PA" val="v4.1.3"/>
</p:tagLst>
</file>

<file path=ppt/tags/tag89.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PA" val="v4.1.3"/>
</p:tagLst>
</file>

<file path=ppt/tags/tag93.xml><?xml version="1.0" encoding="utf-8"?>
<p:tagLst xmlns:a="http://schemas.openxmlformats.org/drawingml/2006/main" xmlns:r="http://schemas.openxmlformats.org/officeDocument/2006/relationships" xmlns:p="http://schemas.openxmlformats.org/presentationml/2006/main">
  <p:tag name="PA" val="v4.1.3"/>
</p:tagLst>
</file>

<file path=ppt/tags/tag94.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1xt3ntzl">
      <a:majorFont>
        <a:latin typeface="zihun59hao-chuangcuhei"/>
        <a:ea typeface="zihun59hao-chuangcuhei"/>
        <a:cs typeface=""/>
      </a:majorFont>
      <a:minorFont>
        <a:latin typeface="zihun59hao-chuangcuhei"/>
        <a:ea typeface="zihun59hao-chuangcu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1818</Words>
  <Application>Microsoft Office PowerPoint</Application>
  <PresentationFormat>宽屏</PresentationFormat>
  <Paragraphs>224</Paragraphs>
  <Slides>35</Slides>
  <Notes>12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35</vt:i4>
      </vt:variant>
    </vt:vector>
  </HeadingPairs>
  <TitlesOfParts>
    <vt:vector size="41" baseType="lpstr">
      <vt:lpstr>Wingdings</vt:lpstr>
      <vt:lpstr>等线</vt:lpstr>
      <vt:lpstr>zihun59hao-chuangcuhei</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16</cp:revision>
  <dcterms:created xsi:type="dcterms:W3CDTF">2023-06-10T12:26:00Z</dcterms:created>
  <dcterms:modified xsi:type="dcterms:W3CDTF">2023-06-11T03:52:10Z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718C62B2294F44CCB96E2337027AFCDE_13</vt:lpwstr>
  </property>
  <property fmtid="{D5CDD505-2E9C-101B-9397-08002B2CF9AE}" pid="3" name="KSOProductBuildVer">
    <vt:lpwstr>2052-11.1.0.14309</vt:lpwstr>
  </property>
</Properties>
</file>